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notesMasterIdLst>
    <p:notesMasterId r:id="rId52"/>
  </p:notesMasterIdLst>
  <p:sldIdLst>
    <p:sldId id="256" r:id="rId2"/>
    <p:sldId id="340" r:id="rId3"/>
    <p:sldId id="257" r:id="rId4"/>
    <p:sldId id="258" r:id="rId5"/>
    <p:sldId id="291" r:id="rId6"/>
    <p:sldId id="261" r:id="rId7"/>
    <p:sldId id="309" r:id="rId8"/>
    <p:sldId id="322" r:id="rId9"/>
    <p:sldId id="323" r:id="rId10"/>
    <p:sldId id="325" r:id="rId11"/>
    <p:sldId id="326" r:id="rId12"/>
    <p:sldId id="327" r:id="rId13"/>
    <p:sldId id="262" r:id="rId14"/>
    <p:sldId id="292" r:id="rId15"/>
    <p:sldId id="337" r:id="rId16"/>
    <p:sldId id="338" r:id="rId17"/>
    <p:sldId id="263" r:id="rId18"/>
    <p:sldId id="299" r:id="rId19"/>
    <p:sldId id="300" r:id="rId20"/>
    <p:sldId id="329" r:id="rId21"/>
    <p:sldId id="330" r:id="rId22"/>
    <p:sldId id="293" r:id="rId23"/>
    <p:sldId id="307" r:id="rId24"/>
    <p:sldId id="294" r:id="rId25"/>
    <p:sldId id="331" r:id="rId26"/>
    <p:sldId id="332" r:id="rId27"/>
    <p:sldId id="333" r:id="rId28"/>
    <p:sldId id="308" r:id="rId29"/>
    <p:sldId id="296" r:id="rId30"/>
    <p:sldId id="334" r:id="rId31"/>
    <p:sldId id="335" r:id="rId32"/>
    <p:sldId id="336" r:id="rId33"/>
    <p:sldId id="339" r:id="rId34"/>
    <p:sldId id="270" r:id="rId35"/>
    <p:sldId id="271" r:id="rId36"/>
    <p:sldId id="272" r:id="rId37"/>
    <p:sldId id="273" r:id="rId38"/>
    <p:sldId id="274" r:id="rId39"/>
    <p:sldId id="275" r:id="rId40"/>
    <p:sldId id="276" r:id="rId41"/>
    <p:sldId id="277" r:id="rId42"/>
    <p:sldId id="278" r:id="rId43"/>
    <p:sldId id="301" r:id="rId44"/>
    <p:sldId id="289" r:id="rId45"/>
    <p:sldId id="303" r:id="rId46"/>
    <p:sldId id="305" r:id="rId47"/>
    <p:sldId id="304" r:id="rId48"/>
    <p:sldId id="341" r:id="rId49"/>
    <p:sldId id="342" r:id="rId50"/>
    <p:sldId id="343"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49" autoAdjust="0"/>
    <p:restoredTop sz="82416" autoAdjust="0"/>
  </p:normalViewPr>
  <p:slideViewPr>
    <p:cSldViewPr>
      <p:cViewPr varScale="1">
        <p:scale>
          <a:sx n="60" d="100"/>
          <a:sy n="60" d="100"/>
        </p:scale>
        <p:origin x="-1422"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Sheet1!$A$2</c:f>
              <c:strCache>
                <c:ptCount val="1"/>
                <c:pt idx="0">
                  <c:v>Vector length</c:v>
                </c:pt>
              </c:strCache>
            </c:strRef>
          </c:tx>
          <c:cat>
            <c:strRef>
              <c:f>Sheet1!$B$1:$F$1</c:f>
              <c:strCache>
                <c:ptCount val="5"/>
                <c:pt idx="0">
                  <c:v>Origin</c:v>
                </c:pt>
                <c:pt idx="1">
                  <c:v>1:0</c:v>
                </c:pt>
                <c:pt idx="2">
                  <c:v>1:1</c:v>
                </c:pt>
                <c:pt idx="3">
                  <c:v>1.5:0</c:v>
                </c:pt>
                <c:pt idx="4">
                  <c:v>1.5:1</c:v>
                </c:pt>
              </c:strCache>
            </c:strRef>
          </c:cat>
          <c:val>
            <c:numRef>
              <c:f>Sheet1!$B$2:$F$2</c:f>
              <c:numCache>
                <c:formatCode>General</c:formatCode>
                <c:ptCount val="5"/>
                <c:pt idx="0">
                  <c:v>3780</c:v>
                </c:pt>
                <c:pt idx="1">
                  <c:v>2448</c:v>
                </c:pt>
                <c:pt idx="2">
                  <c:v>3024</c:v>
                </c:pt>
                <c:pt idx="3">
                  <c:v>2232</c:v>
                </c:pt>
                <c:pt idx="4">
                  <c:v>2736</c:v>
                </c:pt>
              </c:numCache>
            </c:numRef>
          </c:val>
          <c:smooth val="0"/>
        </c:ser>
        <c:dLbls>
          <c:showLegendKey val="0"/>
          <c:showVal val="0"/>
          <c:showCatName val="0"/>
          <c:showSerName val="0"/>
          <c:showPercent val="0"/>
          <c:showBubbleSize val="0"/>
        </c:dLbls>
        <c:marker val="1"/>
        <c:smooth val="0"/>
        <c:axId val="117916672"/>
        <c:axId val="38539776"/>
      </c:lineChart>
      <c:lineChart>
        <c:grouping val="standard"/>
        <c:varyColors val="0"/>
        <c:ser>
          <c:idx val="1"/>
          <c:order val="1"/>
          <c:tx>
            <c:strRef>
              <c:f>Sheet1!$A$3</c:f>
              <c:strCache>
                <c:ptCount val="1"/>
                <c:pt idx="0">
                  <c:v>Speed (in minutes)</c:v>
                </c:pt>
              </c:strCache>
            </c:strRef>
          </c:tx>
          <c:spPr>
            <a:ln>
              <a:solidFill>
                <a:srgbClr val="860000"/>
              </a:solidFill>
            </a:ln>
          </c:spPr>
          <c:marker>
            <c:spPr>
              <a:solidFill>
                <a:srgbClr val="FF0000"/>
              </a:solidFill>
            </c:spPr>
          </c:marker>
          <c:cat>
            <c:strRef>
              <c:f>Sheet1!$B$1:$F$1</c:f>
              <c:strCache>
                <c:ptCount val="5"/>
                <c:pt idx="0">
                  <c:v>Origin</c:v>
                </c:pt>
                <c:pt idx="1">
                  <c:v>1:0</c:v>
                </c:pt>
                <c:pt idx="2">
                  <c:v>1:1</c:v>
                </c:pt>
                <c:pt idx="3">
                  <c:v>1.5:0</c:v>
                </c:pt>
                <c:pt idx="4">
                  <c:v>1.5:1</c:v>
                </c:pt>
              </c:strCache>
            </c:strRef>
          </c:cat>
          <c:val>
            <c:numRef>
              <c:f>Sheet1!$B$3:$F$3</c:f>
              <c:numCache>
                <c:formatCode>General</c:formatCode>
                <c:ptCount val="5"/>
                <c:pt idx="0">
                  <c:v>4.8453330000000001</c:v>
                </c:pt>
                <c:pt idx="1">
                  <c:v>2.2993000000000001</c:v>
                </c:pt>
                <c:pt idx="2">
                  <c:v>2.9966330000000001</c:v>
                </c:pt>
                <c:pt idx="3">
                  <c:v>2.2313170000000002</c:v>
                </c:pt>
                <c:pt idx="4">
                  <c:v>3.5532170000000001</c:v>
                </c:pt>
              </c:numCache>
            </c:numRef>
          </c:val>
          <c:smooth val="0"/>
        </c:ser>
        <c:dLbls>
          <c:showLegendKey val="0"/>
          <c:showVal val="0"/>
          <c:showCatName val="0"/>
          <c:showSerName val="0"/>
          <c:showPercent val="0"/>
          <c:showBubbleSize val="0"/>
        </c:dLbls>
        <c:marker val="1"/>
        <c:smooth val="0"/>
        <c:axId val="117918720"/>
        <c:axId val="38542080"/>
      </c:lineChart>
      <c:catAx>
        <c:axId val="117916672"/>
        <c:scaling>
          <c:orientation val="minMax"/>
        </c:scaling>
        <c:delete val="0"/>
        <c:axPos val="b"/>
        <c:majorTickMark val="out"/>
        <c:minorTickMark val="none"/>
        <c:tickLblPos val="nextTo"/>
        <c:txPr>
          <a:bodyPr/>
          <a:lstStyle/>
          <a:p>
            <a:pPr>
              <a:defRPr sz="2000"/>
            </a:pPr>
            <a:endParaRPr lang="en-US"/>
          </a:p>
        </c:txPr>
        <c:crossAx val="38539776"/>
        <c:crosses val="autoZero"/>
        <c:auto val="1"/>
        <c:lblAlgn val="ctr"/>
        <c:lblOffset val="100"/>
        <c:noMultiLvlLbl val="0"/>
      </c:catAx>
      <c:valAx>
        <c:axId val="38539776"/>
        <c:scaling>
          <c:orientation val="minMax"/>
        </c:scaling>
        <c:delete val="0"/>
        <c:axPos val="l"/>
        <c:majorGridlines/>
        <c:numFmt formatCode="General" sourceLinked="1"/>
        <c:majorTickMark val="out"/>
        <c:minorTickMark val="none"/>
        <c:tickLblPos val="nextTo"/>
        <c:txPr>
          <a:bodyPr/>
          <a:lstStyle/>
          <a:p>
            <a:pPr>
              <a:defRPr sz="1600"/>
            </a:pPr>
            <a:endParaRPr lang="en-US"/>
          </a:p>
        </c:txPr>
        <c:crossAx val="117916672"/>
        <c:crosses val="autoZero"/>
        <c:crossBetween val="between"/>
      </c:valAx>
      <c:valAx>
        <c:axId val="38542080"/>
        <c:scaling>
          <c:orientation val="minMax"/>
        </c:scaling>
        <c:delete val="0"/>
        <c:axPos val="r"/>
        <c:numFmt formatCode="General" sourceLinked="1"/>
        <c:majorTickMark val="out"/>
        <c:minorTickMark val="none"/>
        <c:tickLblPos val="nextTo"/>
        <c:txPr>
          <a:bodyPr/>
          <a:lstStyle/>
          <a:p>
            <a:pPr>
              <a:defRPr sz="1600"/>
            </a:pPr>
            <a:endParaRPr lang="en-US"/>
          </a:p>
        </c:txPr>
        <c:crossAx val="117918720"/>
        <c:crosses val="max"/>
        <c:crossBetween val="between"/>
      </c:valAx>
      <c:catAx>
        <c:axId val="117918720"/>
        <c:scaling>
          <c:orientation val="minMax"/>
        </c:scaling>
        <c:delete val="1"/>
        <c:axPos val="b"/>
        <c:majorTickMark val="out"/>
        <c:minorTickMark val="none"/>
        <c:tickLblPos val="nextTo"/>
        <c:crossAx val="38542080"/>
        <c:crosses val="autoZero"/>
        <c:auto val="1"/>
        <c:lblAlgn val="ctr"/>
        <c:lblOffset val="100"/>
        <c:noMultiLvlLbl val="0"/>
      </c:cat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Vector length v.s Time</a:t>
            </a:r>
          </a:p>
        </c:rich>
      </c:tx>
      <c:layout>
        <c:manualLayout>
          <c:xMode val="edge"/>
          <c:yMode val="edge"/>
          <c:x val="0.35778046308567862"/>
          <c:y val="0"/>
        </c:manualLayout>
      </c:layout>
      <c:overlay val="0"/>
    </c:title>
    <c:autoTitleDeleted val="0"/>
    <c:plotArea>
      <c:layout>
        <c:manualLayout>
          <c:layoutTarget val="inner"/>
          <c:xMode val="edge"/>
          <c:yMode val="edge"/>
          <c:x val="8.7614147241495799E-2"/>
          <c:y val="3.7557641833232382E-2"/>
          <c:w val="0.85250123437540615"/>
          <c:h val="0.83166464768826964"/>
        </c:manualLayout>
      </c:layout>
      <c:scatterChart>
        <c:scatterStyle val="smoothMarker"/>
        <c:varyColors val="0"/>
        <c:ser>
          <c:idx val="0"/>
          <c:order val="0"/>
          <c:tx>
            <c:strRef>
              <c:f>Sheet1!$A$9</c:f>
              <c:strCache>
                <c:ptCount val="1"/>
                <c:pt idx="0">
                  <c:v>Time (in minutes)</c:v>
                </c:pt>
              </c:strCache>
            </c:strRef>
          </c:tx>
          <c:spPr>
            <a:ln w="53975"/>
          </c:spPr>
          <c:dLbls>
            <c:dLbl>
              <c:idx val="0"/>
              <c:layout/>
              <c:tx>
                <c:rich>
                  <a:bodyPr/>
                  <a:lstStyle/>
                  <a:p>
                    <a:r>
                      <a:rPr lang="en-US" sz="2800"/>
                      <a:t>Original</a:t>
                    </a:r>
                    <a:endParaRPr lang="en-US"/>
                  </a:p>
                </c:rich>
              </c:tx>
              <c:showLegendKey val="0"/>
              <c:showVal val="1"/>
              <c:showCatName val="0"/>
              <c:showSerName val="0"/>
              <c:showPercent val="0"/>
              <c:showBubbleSize val="0"/>
            </c:dLbl>
            <c:dLbl>
              <c:idx val="1"/>
              <c:layout/>
              <c:tx>
                <c:rich>
                  <a:bodyPr/>
                  <a:lstStyle/>
                  <a:p>
                    <a:r>
                      <a:rPr lang="en-US" sz="2800"/>
                      <a:t>3</a:t>
                    </a:r>
                    <a:r>
                      <a:rPr lang="en-US" sz="2800" baseline="0"/>
                      <a:t> levels</a:t>
                    </a:r>
                    <a:endParaRPr lang="en-US"/>
                  </a:p>
                </c:rich>
              </c:tx>
              <c:showLegendKey val="0"/>
              <c:showVal val="1"/>
              <c:showCatName val="0"/>
              <c:showSerName val="0"/>
              <c:showPercent val="0"/>
              <c:showBubbleSize val="0"/>
            </c:dLbl>
            <c:dLbl>
              <c:idx val="2"/>
              <c:layout/>
              <c:tx>
                <c:rich>
                  <a:bodyPr/>
                  <a:lstStyle/>
                  <a:p>
                    <a:r>
                      <a:rPr lang="en-US" sz="2800"/>
                      <a:t>5 levels</a:t>
                    </a:r>
                    <a:endParaRPr lang="en-US"/>
                  </a:p>
                </c:rich>
              </c:tx>
              <c:showLegendKey val="0"/>
              <c:showVal val="1"/>
              <c:showCatName val="0"/>
              <c:showSerName val="0"/>
              <c:showPercent val="0"/>
              <c:showBubbleSize val="0"/>
            </c:dLbl>
            <c:txPr>
              <a:bodyPr/>
              <a:lstStyle/>
              <a:p>
                <a:pPr>
                  <a:defRPr sz="2800"/>
                </a:pPr>
                <a:endParaRPr lang="en-US"/>
              </a:p>
            </c:txPr>
            <c:showLegendKey val="0"/>
            <c:showVal val="0"/>
            <c:showCatName val="0"/>
            <c:showSerName val="0"/>
            <c:showPercent val="0"/>
            <c:showBubbleSize val="0"/>
          </c:dLbls>
          <c:xVal>
            <c:numRef>
              <c:f>Sheet1!$B$8:$D$8</c:f>
              <c:numCache>
                <c:formatCode>General</c:formatCode>
                <c:ptCount val="3"/>
                <c:pt idx="0">
                  <c:v>3780</c:v>
                </c:pt>
                <c:pt idx="1">
                  <c:v>4644</c:v>
                </c:pt>
                <c:pt idx="2">
                  <c:v>6228</c:v>
                </c:pt>
              </c:numCache>
            </c:numRef>
          </c:xVal>
          <c:yVal>
            <c:numRef>
              <c:f>Sheet1!$B$9:$D$9</c:f>
              <c:numCache>
                <c:formatCode>General</c:formatCode>
                <c:ptCount val="3"/>
                <c:pt idx="0">
                  <c:v>4.8453330000000001</c:v>
                </c:pt>
                <c:pt idx="1">
                  <c:v>6.1259499999999996</c:v>
                </c:pt>
                <c:pt idx="2">
                  <c:v>11.112233</c:v>
                </c:pt>
              </c:numCache>
            </c:numRef>
          </c:yVal>
          <c:smooth val="1"/>
        </c:ser>
        <c:dLbls>
          <c:showLegendKey val="0"/>
          <c:showVal val="0"/>
          <c:showCatName val="0"/>
          <c:showSerName val="0"/>
          <c:showPercent val="0"/>
          <c:showBubbleSize val="0"/>
        </c:dLbls>
        <c:axId val="118984640"/>
        <c:axId val="118985216"/>
      </c:scatterChart>
      <c:valAx>
        <c:axId val="118984640"/>
        <c:scaling>
          <c:orientation val="minMax"/>
          <c:min val="3000"/>
        </c:scaling>
        <c:delete val="0"/>
        <c:axPos val="b"/>
        <c:numFmt formatCode="General" sourceLinked="1"/>
        <c:majorTickMark val="out"/>
        <c:minorTickMark val="none"/>
        <c:tickLblPos val="nextTo"/>
        <c:txPr>
          <a:bodyPr/>
          <a:lstStyle/>
          <a:p>
            <a:pPr>
              <a:defRPr sz="2400"/>
            </a:pPr>
            <a:endParaRPr lang="en-US"/>
          </a:p>
        </c:txPr>
        <c:crossAx val="118985216"/>
        <c:crosses val="autoZero"/>
        <c:crossBetween val="midCat"/>
      </c:valAx>
      <c:valAx>
        <c:axId val="118985216"/>
        <c:scaling>
          <c:orientation val="minMax"/>
          <c:min val="4"/>
        </c:scaling>
        <c:delete val="0"/>
        <c:axPos val="l"/>
        <c:majorGridlines/>
        <c:numFmt formatCode="General" sourceLinked="1"/>
        <c:majorTickMark val="out"/>
        <c:minorTickMark val="none"/>
        <c:tickLblPos val="nextTo"/>
        <c:txPr>
          <a:bodyPr/>
          <a:lstStyle/>
          <a:p>
            <a:pPr>
              <a:defRPr sz="2400"/>
            </a:pPr>
            <a:endParaRPr lang="en-US"/>
          </a:p>
        </c:txPr>
        <c:crossAx val="118984640"/>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4FB40-6B53-452A-BEFA-D01C8A44D88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DF5615CA-1CAF-4746-9A19-42EDE2804396}">
      <dgm:prSet phldrT="[Text]"/>
      <dgm:spPr/>
      <dgm:t>
        <a:bodyPr/>
        <a:lstStyle/>
        <a:p>
          <a:r>
            <a:rPr lang="en-US" dirty="0" smtClean="0"/>
            <a:t>IMPROVEMENTS</a:t>
          </a:r>
          <a:endParaRPr lang="en-US" dirty="0"/>
        </a:p>
      </dgm:t>
    </dgm:pt>
    <dgm:pt modelId="{F4956CCA-D409-4D4F-96B2-7F4DFF414EF6}" type="parTrans" cxnId="{EDB9584D-3574-49BE-AA19-7C6D1E4EE51F}">
      <dgm:prSet/>
      <dgm:spPr/>
      <dgm:t>
        <a:bodyPr/>
        <a:lstStyle/>
        <a:p>
          <a:endParaRPr lang="en-US"/>
        </a:p>
      </dgm:t>
    </dgm:pt>
    <dgm:pt modelId="{90D60412-A0B3-4B19-9699-7A79E920B180}" type="sibTrans" cxnId="{EDB9584D-3574-49BE-AA19-7C6D1E4EE51F}">
      <dgm:prSet/>
      <dgm:spPr/>
      <dgm:t>
        <a:bodyPr/>
        <a:lstStyle/>
        <a:p>
          <a:endParaRPr lang="en-US"/>
        </a:p>
      </dgm:t>
    </dgm:pt>
    <dgm:pt modelId="{4ABE0014-CD98-4FFC-807B-F7601E652762}">
      <dgm:prSet phldrT="[Text]"/>
      <dgm:spPr/>
      <dgm:t>
        <a:bodyPr/>
        <a:lstStyle/>
        <a:p>
          <a:r>
            <a:rPr lang="en-US" dirty="0" smtClean="0"/>
            <a:t>PERFORMANCE</a:t>
          </a:r>
        </a:p>
        <a:p>
          <a:r>
            <a:rPr lang="en-US" dirty="0" smtClean="0"/>
            <a:t>(Spatial Selective Approach)</a:t>
          </a:r>
          <a:endParaRPr lang="en-US" dirty="0"/>
        </a:p>
      </dgm:t>
    </dgm:pt>
    <dgm:pt modelId="{7F38C10A-F106-4784-99DD-557935B223FD}" type="parTrans" cxnId="{25BD1285-E6BF-432D-89DA-27F1B5C353B7}">
      <dgm:prSet/>
      <dgm:spPr/>
      <dgm:t>
        <a:bodyPr/>
        <a:lstStyle/>
        <a:p>
          <a:endParaRPr lang="en-US"/>
        </a:p>
      </dgm:t>
    </dgm:pt>
    <dgm:pt modelId="{072A8BDD-C588-4F30-8291-4CC0E620EDEE}" type="sibTrans" cxnId="{25BD1285-E6BF-432D-89DA-27F1B5C353B7}">
      <dgm:prSet/>
      <dgm:spPr/>
      <dgm:t>
        <a:bodyPr/>
        <a:lstStyle/>
        <a:p>
          <a:endParaRPr lang="en-US"/>
        </a:p>
      </dgm:t>
    </dgm:pt>
    <dgm:pt modelId="{B155BA0F-D82E-4DDF-AFE3-72EF8AA3A8CC}">
      <dgm:prSet phldrT="[Text]"/>
      <dgm:spPr/>
      <dgm:t>
        <a:bodyPr/>
        <a:lstStyle/>
        <a:p>
          <a:r>
            <a:rPr lang="en-US" dirty="0" smtClean="0"/>
            <a:t>ACCURACY</a:t>
          </a:r>
        </a:p>
        <a:p>
          <a:r>
            <a:rPr lang="en-US" dirty="0" smtClean="0"/>
            <a:t>(Multi-Level Approach)</a:t>
          </a:r>
          <a:endParaRPr lang="en-US" dirty="0"/>
        </a:p>
      </dgm:t>
    </dgm:pt>
    <dgm:pt modelId="{122B84CE-96F8-4C8E-B937-E71C967EE1A2}" type="parTrans" cxnId="{E2D8B03B-43E5-4AFC-8F23-0D918EFCB02A}">
      <dgm:prSet/>
      <dgm:spPr/>
      <dgm:t>
        <a:bodyPr/>
        <a:lstStyle/>
        <a:p>
          <a:endParaRPr lang="en-US"/>
        </a:p>
      </dgm:t>
    </dgm:pt>
    <dgm:pt modelId="{969D826D-2EF7-4A2F-B6C5-CFB660B59EAA}" type="sibTrans" cxnId="{E2D8B03B-43E5-4AFC-8F23-0D918EFCB02A}">
      <dgm:prSet/>
      <dgm:spPr/>
      <dgm:t>
        <a:bodyPr/>
        <a:lstStyle/>
        <a:p>
          <a:endParaRPr lang="en-US"/>
        </a:p>
      </dgm:t>
    </dgm:pt>
    <dgm:pt modelId="{3684878A-49A5-4996-BCDD-D8385799EA53}" type="pres">
      <dgm:prSet presAssocID="{B594FB40-6B53-452A-BEFA-D01C8A44D888}" presName="hierChild1" presStyleCnt="0">
        <dgm:presLayoutVars>
          <dgm:orgChart val="1"/>
          <dgm:chPref val="1"/>
          <dgm:dir/>
          <dgm:animOne val="branch"/>
          <dgm:animLvl val="lvl"/>
          <dgm:resizeHandles/>
        </dgm:presLayoutVars>
      </dgm:prSet>
      <dgm:spPr/>
      <dgm:t>
        <a:bodyPr/>
        <a:lstStyle/>
        <a:p>
          <a:endParaRPr lang="en-US"/>
        </a:p>
      </dgm:t>
    </dgm:pt>
    <dgm:pt modelId="{0F2B5E64-0C41-4D95-B37A-CE6E5D6F881C}" type="pres">
      <dgm:prSet presAssocID="{DF5615CA-1CAF-4746-9A19-42EDE2804396}" presName="hierRoot1" presStyleCnt="0">
        <dgm:presLayoutVars>
          <dgm:hierBranch val="init"/>
        </dgm:presLayoutVars>
      </dgm:prSet>
      <dgm:spPr/>
    </dgm:pt>
    <dgm:pt modelId="{33B16FA6-7D35-4CEE-8609-37C29411BAE3}" type="pres">
      <dgm:prSet presAssocID="{DF5615CA-1CAF-4746-9A19-42EDE2804396}" presName="rootComposite1" presStyleCnt="0"/>
      <dgm:spPr/>
    </dgm:pt>
    <dgm:pt modelId="{DD84EBE4-A71D-42A3-A4B5-D879393492B0}" type="pres">
      <dgm:prSet presAssocID="{DF5615CA-1CAF-4746-9A19-42EDE2804396}" presName="rootText1" presStyleLbl="node0" presStyleIdx="0" presStyleCnt="1" custLinFactNeighborX="-8366" custLinFactNeighborY="4874">
        <dgm:presLayoutVars>
          <dgm:chPref val="3"/>
        </dgm:presLayoutVars>
      </dgm:prSet>
      <dgm:spPr/>
      <dgm:t>
        <a:bodyPr/>
        <a:lstStyle/>
        <a:p>
          <a:endParaRPr lang="en-US"/>
        </a:p>
      </dgm:t>
    </dgm:pt>
    <dgm:pt modelId="{7D6DC0E3-4704-4658-A48F-8AC016B6AA53}" type="pres">
      <dgm:prSet presAssocID="{DF5615CA-1CAF-4746-9A19-42EDE2804396}" presName="rootConnector1" presStyleLbl="node1" presStyleIdx="0" presStyleCnt="0"/>
      <dgm:spPr/>
      <dgm:t>
        <a:bodyPr/>
        <a:lstStyle/>
        <a:p>
          <a:endParaRPr lang="en-US"/>
        </a:p>
      </dgm:t>
    </dgm:pt>
    <dgm:pt modelId="{18E587EE-057D-42D5-97F0-0B3F752BBD8E}" type="pres">
      <dgm:prSet presAssocID="{DF5615CA-1CAF-4746-9A19-42EDE2804396}" presName="hierChild2" presStyleCnt="0"/>
      <dgm:spPr/>
    </dgm:pt>
    <dgm:pt modelId="{36173271-9B20-438D-B97E-1A786B8CCD32}" type="pres">
      <dgm:prSet presAssocID="{7F38C10A-F106-4784-99DD-557935B223FD}" presName="Name64" presStyleLbl="parChTrans1D2" presStyleIdx="0" presStyleCnt="2"/>
      <dgm:spPr/>
      <dgm:t>
        <a:bodyPr/>
        <a:lstStyle/>
        <a:p>
          <a:endParaRPr lang="en-US"/>
        </a:p>
      </dgm:t>
    </dgm:pt>
    <dgm:pt modelId="{FF16D551-8E4D-4D23-87CD-AC66C82C0D1D}" type="pres">
      <dgm:prSet presAssocID="{4ABE0014-CD98-4FFC-807B-F7601E652762}" presName="hierRoot2" presStyleCnt="0">
        <dgm:presLayoutVars>
          <dgm:hierBranch val="init"/>
        </dgm:presLayoutVars>
      </dgm:prSet>
      <dgm:spPr/>
    </dgm:pt>
    <dgm:pt modelId="{0B328D0B-EC07-4A5C-841D-22D1EFBC12E3}" type="pres">
      <dgm:prSet presAssocID="{4ABE0014-CD98-4FFC-807B-F7601E652762}" presName="rootComposite" presStyleCnt="0"/>
      <dgm:spPr/>
    </dgm:pt>
    <dgm:pt modelId="{CCA1B220-DDA0-4D04-87E2-3CB0322D6AEA}" type="pres">
      <dgm:prSet presAssocID="{4ABE0014-CD98-4FFC-807B-F7601E652762}" presName="rootText" presStyleLbl="node2" presStyleIdx="0" presStyleCnt="2">
        <dgm:presLayoutVars>
          <dgm:chPref val="3"/>
        </dgm:presLayoutVars>
      </dgm:prSet>
      <dgm:spPr/>
      <dgm:t>
        <a:bodyPr/>
        <a:lstStyle/>
        <a:p>
          <a:endParaRPr lang="en-US"/>
        </a:p>
      </dgm:t>
    </dgm:pt>
    <dgm:pt modelId="{5BFE7CCD-77AA-455A-B45B-31727451F1EF}" type="pres">
      <dgm:prSet presAssocID="{4ABE0014-CD98-4FFC-807B-F7601E652762}" presName="rootConnector" presStyleLbl="node2" presStyleIdx="0" presStyleCnt="2"/>
      <dgm:spPr/>
      <dgm:t>
        <a:bodyPr/>
        <a:lstStyle/>
        <a:p>
          <a:endParaRPr lang="en-US"/>
        </a:p>
      </dgm:t>
    </dgm:pt>
    <dgm:pt modelId="{D1C942AB-0119-42B7-9260-D0BB8F86E8E4}" type="pres">
      <dgm:prSet presAssocID="{4ABE0014-CD98-4FFC-807B-F7601E652762}" presName="hierChild4" presStyleCnt="0"/>
      <dgm:spPr/>
    </dgm:pt>
    <dgm:pt modelId="{35897BE4-360D-43A4-8E3D-625AA77A0E3C}" type="pres">
      <dgm:prSet presAssocID="{4ABE0014-CD98-4FFC-807B-F7601E652762}" presName="hierChild5" presStyleCnt="0"/>
      <dgm:spPr/>
    </dgm:pt>
    <dgm:pt modelId="{DD2B6D8B-4349-48C2-9653-BD97C59712F6}" type="pres">
      <dgm:prSet presAssocID="{122B84CE-96F8-4C8E-B937-E71C967EE1A2}" presName="Name64" presStyleLbl="parChTrans1D2" presStyleIdx="1" presStyleCnt="2"/>
      <dgm:spPr/>
      <dgm:t>
        <a:bodyPr/>
        <a:lstStyle/>
        <a:p>
          <a:endParaRPr lang="en-US"/>
        </a:p>
      </dgm:t>
    </dgm:pt>
    <dgm:pt modelId="{1FAA237D-C31D-4648-8706-07643DAD4E51}" type="pres">
      <dgm:prSet presAssocID="{B155BA0F-D82E-4DDF-AFE3-72EF8AA3A8CC}" presName="hierRoot2" presStyleCnt="0">
        <dgm:presLayoutVars>
          <dgm:hierBranch val="init"/>
        </dgm:presLayoutVars>
      </dgm:prSet>
      <dgm:spPr/>
    </dgm:pt>
    <dgm:pt modelId="{6ECDB829-669B-4536-BA87-7FB5E71F8BAC}" type="pres">
      <dgm:prSet presAssocID="{B155BA0F-D82E-4DDF-AFE3-72EF8AA3A8CC}" presName="rootComposite" presStyleCnt="0"/>
      <dgm:spPr/>
    </dgm:pt>
    <dgm:pt modelId="{906334B2-63E7-4A10-A2F7-C0AACDA5BC36}" type="pres">
      <dgm:prSet presAssocID="{B155BA0F-D82E-4DDF-AFE3-72EF8AA3A8CC}" presName="rootText" presStyleLbl="node2" presStyleIdx="1" presStyleCnt="2">
        <dgm:presLayoutVars>
          <dgm:chPref val="3"/>
        </dgm:presLayoutVars>
      </dgm:prSet>
      <dgm:spPr/>
      <dgm:t>
        <a:bodyPr/>
        <a:lstStyle/>
        <a:p>
          <a:endParaRPr lang="en-US"/>
        </a:p>
      </dgm:t>
    </dgm:pt>
    <dgm:pt modelId="{5A3D8927-7122-4451-AFB1-B30F07C9F52C}" type="pres">
      <dgm:prSet presAssocID="{B155BA0F-D82E-4DDF-AFE3-72EF8AA3A8CC}" presName="rootConnector" presStyleLbl="node2" presStyleIdx="1" presStyleCnt="2"/>
      <dgm:spPr/>
      <dgm:t>
        <a:bodyPr/>
        <a:lstStyle/>
        <a:p>
          <a:endParaRPr lang="en-US"/>
        </a:p>
      </dgm:t>
    </dgm:pt>
    <dgm:pt modelId="{AED54DCB-50E5-4094-9D8A-53FC00CDDD6A}" type="pres">
      <dgm:prSet presAssocID="{B155BA0F-D82E-4DDF-AFE3-72EF8AA3A8CC}" presName="hierChild4" presStyleCnt="0"/>
      <dgm:spPr/>
    </dgm:pt>
    <dgm:pt modelId="{00EC32F1-CC0A-4E2A-A29B-4A57F50AF203}" type="pres">
      <dgm:prSet presAssocID="{B155BA0F-D82E-4DDF-AFE3-72EF8AA3A8CC}" presName="hierChild5" presStyleCnt="0"/>
      <dgm:spPr/>
    </dgm:pt>
    <dgm:pt modelId="{94BD063D-7F32-46C9-8C76-1BA065EA4A2C}" type="pres">
      <dgm:prSet presAssocID="{DF5615CA-1CAF-4746-9A19-42EDE2804396}" presName="hierChild3" presStyleCnt="0"/>
      <dgm:spPr/>
    </dgm:pt>
  </dgm:ptLst>
  <dgm:cxnLst>
    <dgm:cxn modelId="{A9CB00F4-58CF-4461-8259-0E18EE96AB55}" type="presOf" srcId="{B594FB40-6B53-452A-BEFA-D01C8A44D888}" destId="{3684878A-49A5-4996-BCDD-D8385799EA53}" srcOrd="0" destOrd="0" presId="urn:microsoft.com/office/officeart/2009/3/layout/HorizontalOrganizationChart"/>
    <dgm:cxn modelId="{28287563-3E3C-456C-9DEE-65FA560070AD}" type="presOf" srcId="{4ABE0014-CD98-4FFC-807B-F7601E652762}" destId="{CCA1B220-DDA0-4D04-87E2-3CB0322D6AEA}" srcOrd="0" destOrd="0" presId="urn:microsoft.com/office/officeart/2009/3/layout/HorizontalOrganizationChart"/>
    <dgm:cxn modelId="{E2D8B03B-43E5-4AFC-8F23-0D918EFCB02A}" srcId="{DF5615CA-1CAF-4746-9A19-42EDE2804396}" destId="{B155BA0F-D82E-4DDF-AFE3-72EF8AA3A8CC}" srcOrd="1" destOrd="0" parTransId="{122B84CE-96F8-4C8E-B937-E71C967EE1A2}" sibTransId="{969D826D-2EF7-4A2F-B6C5-CFB660B59EAA}"/>
    <dgm:cxn modelId="{A9C1E3E9-0FD9-4F6B-BA3C-0F6EF5E84F7A}" type="presOf" srcId="{122B84CE-96F8-4C8E-B937-E71C967EE1A2}" destId="{DD2B6D8B-4349-48C2-9653-BD97C59712F6}" srcOrd="0" destOrd="0" presId="urn:microsoft.com/office/officeart/2009/3/layout/HorizontalOrganizationChart"/>
    <dgm:cxn modelId="{06EEEA68-B8B5-436F-8D3F-09B5F59FF173}" type="presOf" srcId="{DF5615CA-1CAF-4746-9A19-42EDE2804396}" destId="{DD84EBE4-A71D-42A3-A4B5-D879393492B0}" srcOrd="0" destOrd="0" presId="urn:microsoft.com/office/officeart/2009/3/layout/HorizontalOrganizationChart"/>
    <dgm:cxn modelId="{D6BE4AB3-F4D3-4775-9F57-922130C4683A}" type="presOf" srcId="{B155BA0F-D82E-4DDF-AFE3-72EF8AA3A8CC}" destId="{5A3D8927-7122-4451-AFB1-B30F07C9F52C}" srcOrd="1" destOrd="0" presId="urn:microsoft.com/office/officeart/2009/3/layout/HorizontalOrganizationChart"/>
    <dgm:cxn modelId="{7B621B4E-0A3E-4975-AB2C-84A28307FE2A}" type="presOf" srcId="{DF5615CA-1CAF-4746-9A19-42EDE2804396}" destId="{7D6DC0E3-4704-4658-A48F-8AC016B6AA53}" srcOrd="1" destOrd="0" presId="urn:microsoft.com/office/officeart/2009/3/layout/HorizontalOrganizationChart"/>
    <dgm:cxn modelId="{EDB9584D-3574-49BE-AA19-7C6D1E4EE51F}" srcId="{B594FB40-6B53-452A-BEFA-D01C8A44D888}" destId="{DF5615CA-1CAF-4746-9A19-42EDE2804396}" srcOrd="0" destOrd="0" parTransId="{F4956CCA-D409-4D4F-96B2-7F4DFF414EF6}" sibTransId="{90D60412-A0B3-4B19-9699-7A79E920B180}"/>
    <dgm:cxn modelId="{BB25CA44-E3C6-4141-BE13-CEAE8F87FE44}" type="presOf" srcId="{4ABE0014-CD98-4FFC-807B-F7601E652762}" destId="{5BFE7CCD-77AA-455A-B45B-31727451F1EF}" srcOrd="1" destOrd="0" presId="urn:microsoft.com/office/officeart/2009/3/layout/HorizontalOrganizationChart"/>
    <dgm:cxn modelId="{BC8464E0-E4A2-4B51-93BB-29BB3BBCA492}" type="presOf" srcId="{7F38C10A-F106-4784-99DD-557935B223FD}" destId="{36173271-9B20-438D-B97E-1A786B8CCD32}" srcOrd="0" destOrd="0" presId="urn:microsoft.com/office/officeart/2009/3/layout/HorizontalOrganizationChart"/>
    <dgm:cxn modelId="{A9FDE89B-D1E4-4C1D-8577-C394C3F7CCF2}" type="presOf" srcId="{B155BA0F-D82E-4DDF-AFE3-72EF8AA3A8CC}" destId="{906334B2-63E7-4A10-A2F7-C0AACDA5BC36}" srcOrd="0" destOrd="0" presId="urn:microsoft.com/office/officeart/2009/3/layout/HorizontalOrganizationChart"/>
    <dgm:cxn modelId="{25BD1285-E6BF-432D-89DA-27F1B5C353B7}" srcId="{DF5615CA-1CAF-4746-9A19-42EDE2804396}" destId="{4ABE0014-CD98-4FFC-807B-F7601E652762}" srcOrd="0" destOrd="0" parTransId="{7F38C10A-F106-4784-99DD-557935B223FD}" sibTransId="{072A8BDD-C588-4F30-8291-4CC0E620EDEE}"/>
    <dgm:cxn modelId="{D4932FAB-BF8D-425C-9409-0435A4294ED2}" type="presParOf" srcId="{3684878A-49A5-4996-BCDD-D8385799EA53}" destId="{0F2B5E64-0C41-4D95-B37A-CE6E5D6F881C}" srcOrd="0" destOrd="0" presId="urn:microsoft.com/office/officeart/2009/3/layout/HorizontalOrganizationChart"/>
    <dgm:cxn modelId="{3C6F67C6-F298-47C9-B0F4-59AED4120399}" type="presParOf" srcId="{0F2B5E64-0C41-4D95-B37A-CE6E5D6F881C}" destId="{33B16FA6-7D35-4CEE-8609-37C29411BAE3}" srcOrd="0" destOrd="0" presId="urn:microsoft.com/office/officeart/2009/3/layout/HorizontalOrganizationChart"/>
    <dgm:cxn modelId="{DFB8F086-0889-47B9-AC99-978F817F0B75}" type="presParOf" srcId="{33B16FA6-7D35-4CEE-8609-37C29411BAE3}" destId="{DD84EBE4-A71D-42A3-A4B5-D879393492B0}" srcOrd="0" destOrd="0" presId="urn:microsoft.com/office/officeart/2009/3/layout/HorizontalOrganizationChart"/>
    <dgm:cxn modelId="{C545DD74-F49A-45E3-AE46-9A8927CB2323}" type="presParOf" srcId="{33B16FA6-7D35-4CEE-8609-37C29411BAE3}" destId="{7D6DC0E3-4704-4658-A48F-8AC016B6AA53}" srcOrd="1" destOrd="0" presId="urn:microsoft.com/office/officeart/2009/3/layout/HorizontalOrganizationChart"/>
    <dgm:cxn modelId="{AAE58641-626A-43DE-A717-98C4396CFC50}" type="presParOf" srcId="{0F2B5E64-0C41-4D95-B37A-CE6E5D6F881C}" destId="{18E587EE-057D-42D5-97F0-0B3F752BBD8E}" srcOrd="1" destOrd="0" presId="urn:microsoft.com/office/officeart/2009/3/layout/HorizontalOrganizationChart"/>
    <dgm:cxn modelId="{A191935D-3CB7-4EA3-848A-7C6895580A25}" type="presParOf" srcId="{18E587EE-057D-42D5-97F0-0B3F752BBD8E}" destId="{36173271-9B20-438D-B97E-1A786B8CCD32}" srcOrd="0" destOrd="0" presId="urn:microsoft.com/office/officeart/2009/3/layout/HorizontalOrganizationChart"/>
    <dgm:cxn modelId="{2C967E1D-F4DF-47CF-BD6F-3AB47A17B6D7}" type="presParOf" srcId="{18E587EE-057D-42D5-97F0-0B3F752BBD8E}" destId="{FF16D551-8E4D-4D23-87CD-AC66C82C0D1D}" srcOrd="1" destOrd="0" presId="urn:microsoft.com/office/officeart/2009/3/layout/HorizontalOrganizationChart"/>
    <dgm:cxn modelId="{EB090929-252A-40F3-95D4-33E049BBE5BC}" type="presParOf" srcId="{FF16D551-8E4D-4D23-87CD-AC66C82C0D1D}" destId="{0B328D0B-EC07-4A5C-841D-22D1EFBC12E3}" srcOrd="0" destOrd="0" presId="urn:microsoft.com/office/officeart/2009/3/layout/HorizontalOrganizationChart"/>
    <dgm:cxn modelId="{E0B6F07E-E923-48F0-B60C-D201BD0610F5}" type="presParOf" srcId="{0B328D0B-EC07-4A5C-841D-22D1EFBC12E3}" destId="{CCA1B220-DDA0-4D04-87E2-3CB0322D6AEA}" srcOrd="0" destOrd="0" presId="urn:microsoft.com/office/officeart/2009/3/layout/HorizontalOrganizationChart"/>
    <dgm:cxn modelId="{A323428B-0BE2-415C-9A26-246D1B751B35}" type="presParOf" srcId="{0B328D0B-EC07-4A5C-841D-22D1EFBC12E3}" destId="{5BFE7CCD-77AA-455A-B45B-31727451F1EF}" srcOrd="1" destOrd="0" presId="urn:microsoft.com/office/officeart/2009/3/layout/HorizontalOrganizationChart"/>
    <dgm:cxn modelId="{7433B1C3-F7BA-446F-B93C-3ACF1ECD0750}" type="presParOf" srcId="{FF16D551-8E4D-4D23-87CD-AC66C82C0D1D}" destId="{D1C942AB-0119-42B7-9260-D0BB8F86E8E4}" srcOrd="1" destOrd="0" presId="urn:microsoft.com/office/officeart/2009/3/layout/HorizontalOrganizationChart"/>
    <dgm:cxn modelId="{B6403EB4-1A4F-42CF-BDB3-FDD5177B044B}" type="presParOf" srcId="{FF16D551-8E4D-4D23-87CD-AC66C82C0D1D}" destId="{35897BE4-360D-43A4-8E3D-625AA77A0E3C}" srcOrd="2" destOrd="0" presId="urn:microsoft.com/office/officeart/2009/3/layout/HorizontalOrganizationChart"/>
    <dgm:cxn modelId="{E9632A80-CEC3-4896-B63B-BBF1AE1ACD52}" type="presParOf" srcId="{18E587EE-057D-42D5-97F0-0B3F752BBD8E}" destId="{DD2B6D8B-4349-48C2-9653-BD97C59712F6}" srcOrd="2" destOrd="0" presId="urn:microsoft.com/office/officeart/2009/3/layout/HorizontalOrganizationChart"/>
    <dgm:cxn modelId="{9FA767B0-7F4A-4E4D-8268-3DB73C8F378B}" type="presParOf" srcId="{18E587EE-057D-42D5-97F0-0B3F752BBD8E}" destId="{1FAA237D-C31D-4648-8706-07643DAD4E51}" srcOrd="3" destOrd="0" presId="urn:microsoft.com/office/officeart/2009/3/layout/HorizontalOrganizationChart"/>
    <dgm:cxn modelId="{B7CC9676-1B98-4AAF-AD3B-201DBCB11270}" type="presParOf" srcId="{1FAA237D-C31D-4648-8706-07643DAD4E51}" destId="{6ECDB829-669B-4536-BA87-7FB5E71F8BAC}" srcOrd="0" destOrd="0" presId="urn:microsoft.com/office/officeart/2009/3/layout/HorizontalOrganizationChart"/>
    <dgm:cxn modelId="{EA8F429E-444B-4B7D-B068-800C1CA78083}" type="presParOf" srcId="{6ECDB829-669B-4536-BA87-7FB5E71F8BAC}" destId="{906334B2-63E7-4A10-A2F7-C0AACDA5BC36}" srcOrd="0" destOrd="0" presId="urn:microsoft.com/office/officeart/2009/3/layout/HorizontalOrganizationChart"/>
    <dgm:cxn modelId="{E0E21127-D187-44E9-8F7E-812D40B970C6}" type="presParOf" srcId="{6ECDB829-669B-4536-BA87-7FB5E71F8BAC}" destId="{5A3D8927-7122-4451-AFB1-B30F07C9F52C}" srcOrd="1" destOrd="0" presId="urn:microsoft.com/office/officeart/2009/3/layout/HorizontalOrganizationChart"/>
    <dgm:cxn modelId="{D599A0D0-16B1-4522-923E-15929CD33999}" type="presParOf" srcId="{1FAA237D-C31D-4648-8706-07643DAD4E51}" destId="{AED54DCB-50E5-4094-9D8A-53FC00CDDD6A}" srcOrd="1" destOrd="0" presId="urn:microsoft.com/office/officeart/2009/3/layout/HorizontalOrganizationChart"/>
    <dgm:cxn modelId="{69426A08-C8EF-4074-AAFB-7E9D50D0A7AD}" type="presParOf" srcId="{1FAA237D-C31D-4648-8706-07643DAD4E51}" destId="{00EC32F1-CC0A-4E2A-A29B-4A57F50AF203}" srcOrd="2" destOrd="0" presId="urn:microsoft.com/office/officeart/2009/3/layout/HorizontalOrganizationChart"/>
    <dgm:cxn modelId="{2D3B7C64-B5FB-4164-83D4-BB559B7260C7}" type="presParOf" srcId="{0F2B5E64-0C41-4D95-B37A-CE6E5D6F881C}" destId="{94BD063D-7F32-46C9-8C76-1BA065EA4A2C}"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B6D8B-4349-48C2-9653-BD97C59712F6}">
      <dsp:nvSpPr>
        <dsp:cNvPr id="0" name=""/>
        <dsp:cNvSpPr/>
      </dsp:nvSpPr>
      <dsp:spPr>
        <a:xfrm>
          <a:off x="2768203" y="2073151"/>
          <a:ext cx="556617" cy="554012"/>
        </a:xfrm>
        <a:custGeom>
          <a:avLst/>
          <a:gdLst/>
          <a:ahLst/>
          <a:cxnLst/>
          <a:rect l="0" t="0" r="0" b="0"/>
          <a:pathLst>
            <a:path>
              <a:moveTo>
                <a:pt x="0" y="0"/>
              </a:moveTo>
              <a:lnTo>
                <a:pt x="279796" y="0"/>
              </a:lnTo>
              <a:lnTo>
                <a:pt x="279796" y="554012"/>
              </a:lnTo>
              <a:lnTo>
                <a:pt x="556617" y="5540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73271-9B20-438D-B97E-1A786B8CCD32}">
      <dsp:nvSpPr>
        <dsp:cNvPr id="0" name=""/>
        <dsp:cNvSpPr/>
      </dsp:nvSpPr>
      <dsp:spPr>
        <a:xfrm>
          <a:off x="2768203" y="1436836"/>
          <a:ext cx="556617" cy="636314"/>
        </a:xfrm>
        <a:custGeom>
          <a:avLst/>
          <a:gdLst/>
          <a:ahLst/>
          <a:cxnLst/>
          <a:rect l="0" t="0" r="0" b="0"/>
          <a:pathLst>
            <a:path>
              <a:moveTo>
                <a:pt x="0" y="636314"/>
              </a:moveTo>
              <a:lnTo>
                <a:pt x="279796" y="636314"/>
              </a:lnTo>
              <a:lnTo>
                <a:pt x="279796" y="0"/>
              </a:lnTo>
              <a:lnTo>
                <a:pt x="5566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4EBE4-A71D-42A3-A4B5-D879393492B0}">
      <dsp:nvSpPr>
        <dsp:cNvPr id="0" name=""/>
        <dsp:cNvSpPr/>
      </dsp:nvSpPr>
      <dsp:spPr>
        <a:xfrm>
          <a:off x="0" y="1651000"/>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IMPROVEMENTS</a:t>
          </a:r>
          <a:endParaRPr lang="en-US" sz="1900" kern="1200" dirty="0"/>
        </a:p>
      </dsp:txBody>
      <dsp:txXfrm>
        <a:off x="0" y="1651000"/>
        <a:ext cx="2768203" cy="844301"/>
      </dsp:txXfrm>
    </dsp:sp>
    <dsp:sp modelId="{CCA1B220-DDA0-4D04-87E2-3CB0322D6AEA}">
      <dsp:nvSpPr>
        <dsp:cNvPr id="0" name=""/>
        <dsp:cNvSpPr/>
      </dsp:nvSpPr>
      <dsp:spPr>
        <a:xfrm>
          <a:off x="3324820" y="1014685"/>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PERFORMANCE</a:t>
          </a:r>
        </a:p>
        <a:p>
          <a:pPr lvl="0" algn="ctr" defTabSz="844550">
            <a:lnSpc>
              <a:spcPct val="90000"/>
            </a:lnSpc>
            <a:spcBef>
              <a:spcPct val="0"/>
            </a:spcBef>
            <a:spcAft>
              <a:spcPct val="35000"/>
            </a:spcAft>
          </a:pPr>
          <a:r>
            <a:rPr lang="en-US" sz="1900" kern="1200" dirty="0" smtClean="0"/>
            <a:t>(Spatial Selective Approach)</a:t>
          </a:r>
          <a:endParaRPr lang="en-US" sz="1900" kern="1200" dirty="0"/>
        </a:p>
      </dsp:txBody>
      <dsp:txXfrm>
        <a:off x="3324820" y="1014685"/>
        <a:ext cx="2768203" cy="844301"/>
      </dsp:txXfrm>
    </dsp:sp>
    <dsp:sp modelId="{906334B2-63E7-4A10-A2F7-C0AACDA5BC36}">
      <dsp:nvSpPr>
        <dsp:cNvPr id="0" name=""/>
        <dsp:cNvSpPr/>
      </dsp:nvSpPr>
      <dsp:spPr>
        <a:xfrm>
          <a:off x="3324820" y="2205012"/>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ACCURACY</a:t>
          </a:r>
        </a:p>
        <a:p>
          <a:pPr lvl="0" algn="ctr" defTabSz="844550">
            <a:lnSpc>
              <a:spcPct val="90000"/>
            </a:lnSpc>
            <a:spcBef>
              <a:spcPct val="0"/>
            </a:spcBef>
            <a:spcAft>
              <a:spcPct val="35000"/>
            </a:spcAft>
          </a:pPr>
          <a:r>
            <a:rPr lang="en-US" sz="1900" kern="1200" dirty="0" smtClean="0"/>
            <a:t>(Multi-Level Approach)</a:t>
          </a:r>
          <a:endParaRPr lang="en-US" sz="1900" kern="1200" dirty="0"/>
        </a:p>
      </dsp:txBody>
      <dsp:txXfrm>
        <a:off x="3324820" y="2205012"/>
        <a:ext cx="2768203" cy="84430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B68242-06C0-45E0-A2F6-61B7C8A66243}" type="datetimeFigureOut">
              <a:rPr lang="en-US" smtClean="0"/>
              <a:t>4/13/2011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35E39-9A53-4384-AFE8-B1F6847F61FA}" type="slidenum">
              <a:rPr lang="en-US" smtClean="0"/>
              <a:t>‹#›</a:t>
            </a:fld>
            <a:endParaRPr lang="en-US"/>
          </a:p>
        </p:txBody>
      </p:sp>
    </p:spTree>
    <p:extLst>
      <p:ext uri="{BB962C8B-B14F-4D97-AF65-F5344CB8AC3E}">
        <p14:creationId xmlns:p14="http://schemas.microsoft.com/office/powerpoint/2010/main" val="232676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a:t>
            </a:fld>
            <a:endParaRPr lang="en-US"/>
          </a:p>
        </p:txBody>
      </p:sp>
    </p:spTree>
    <p:extLst>
      <p:ext uri="{BB962C8B-B14F-4D97-AF65-F5344CB8AC3E}">
        <p14:creationId xmlns:p14="http://schemas.microsoft.com/office/powerpoint/2010/main" val="278722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INRIA pedestrian dataset which is very challenge </a:t>
            </a:r>
            <a:r>
              <a:rPr lang="en-US" dirty="0" err="1" smtClean="0"/>
              <a:t>b.c</a:t>
            </a:r>
            <a:r>
              <a:rPr lang="en-US" baseline="0" dirty="0" smtClean="0"/>
              <a:t> people in diverse shape and complex background.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15</a:t>
            </a:fld>
            <a:endParaRPr lang="en-US"/>
          </a:p>
        </p:txBody>
      </p:sp>
    </p:spTree>
    <p:extLst>
      <p:ext uri="{BB962C8B-B14F-4D97-AF65-F5344CB8AC3E}">
        <p14:creationId xmlns:p14="http://schemas.microsoft.com/office/powerpoint/2010/main" val="17864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16</a:t>
            </a:fld>
            <a:endParaRPr lang="en-US"/>
          </a:p>
        </p:txBody>
      </p:sp>
    </p:spTree>
    <p:extLst>
      <p:ext uri="{BB962C8B-B14F-4D97-AF65-F5344CB8AC3E}">
        <p14:creationId xmlns:p14="http://schemas.microsoft.com/office/powerpoint/2010/main" val="287424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17</a:t>
            </a:fld>
            <a:endParaRPr lang="en-US"/>
          </a:p>
        </p:txBody>
      </p:sp>
    </p:spTree>
    <p:extLst>
      <p:ext uri="{BB962C8B-B14F-4D97-AF65-F5344CB8AC3E}">
        <p14:creationId xmlns:p14="http://schemas.microsoft.com/office/powerpoint/2010/main" val="137693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18</a:t>
            </a:fld>
            <a:endParaRPr lang="en-US"/>
          </a:p>
        </p:txBody>
      </p:sp>
    </p:spTree>
    <p:extLst>
      <p:ext uri="{BB962C8B-B14F-4D97-AF65-F5344CB8AC3E}">
        <p14:creationId xmlns:p14="http://schemas.microsoft.com/office/powerpoint/2010/main" val="60427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in this method is</a:t>
            </a:r>
            <a:r>
              <a:rPr lang="en-US" baseline="0" dirty="0" smtClean="0"/>
              <a:t> to enhance the accuracy of the detector by adding more object’s shape information. We’re inspired by the pyramid model which is likely see object from near and far distance.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28</a:t>
            </a:fld>
            <a:endParaRPr lang="en-US"/>
          </a:p>
        </p:txBody>
      </p:sp>
    </p:spTree>
    <p:extLst>
      <p:ext uri="{BB962C8B-B14F-4D97-AF65-F5344CB8AC3E}">
        <p14:creationId xmlns:p14="http://schemas.microsoft.com/office/powerpoint/2010/main" val="179678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a:t>
            </a:r>
            <a:r>
              <a:rPr lang="en-US" baseline="0" dirty="0" smtClean="0"/>
              <a:t> zoom in or zoom out window like the pyramid model, we use different grid of points apply on each level. The grids are designed from fine to coarse. In the dense grid, it is likely we look object in the near distance. So we see object in detail. And in the other level, it look like we see object in far distance, we get object’s shape more general.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29</a:t>
            </a:fld>
            <a:endParaRPr lang="en-US"/>
          </a:p>
        </p:txBody>
      </p:sp>
    </p:spTree>
    <p:extLst>
      <p:ext uri="{BB962C8B-B14F-4D97-AF65-F5344CB8AC3E}">
        <p14:creationId xmlns:p14="http://schemas.microsoft.com/office/powerpoint/2010/main" val="2592908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92005-6B42-4760-9B1B-9AAF1726F794}" type="slidenum">
              <a:rPr lang="en-US"/>
              <a:pPr/>
              <a:t>35</a:t>
            </a:fld>
            <a:endParaRPr lang="en-US"/>
          </a:p>
        </p:txBody>
      </p:sp>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388239-5A07-472A-968F-2C5E7A08360E}" type="slidenum">
              <a:rPr lang="en-US"/>
              <a:pPr/>
              <a:t>36</a:t>
            </a:fld>
            <a:endParaRPr lang="en-US"/>
          </a:p>
        </p:txBody>
      </p:sp>
      <p:sp>
        <p:nvSpPr>
          <p:cNvPr id="1459202" name="Rectangle 2"/>
          <p:cNvSpPr>
            <a:spLocks noGrp="1" noRot="1" noChangeAspect="1" noChangeArrowheads="1" noTextEdit="1"/>
          </p:cNvSpPr>
          <p:nvPr>
            <p:ph type="sldImg"/>
          </p:nvPr>
        </p:nvSpPr>
        <p:spPr>
          <a:ln/>
        </p:spPr>
      </p:sp>
      <p:sp>
        <p:nvSpPr>
          <p:cNvPr id="14592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94269-7D7E-454A-BEEC-EA7B0577EDB1}" type="slidenum">
              <a:rPr lang="en-US"/>
              <a:pPr/>
              <a:t>37</a:t>
            </a:fld>
            <a:endParaRPr lang="en-US"/>
          </a:p>
        </p:txBody>
      </p:sp>
      <p:sp>
        <p:nvSpPr>
          <p:cNvPr id="1461250" name="Rectangle 2"/>
          <p:cNvSpPr>
            <a:spLocks noGrp="1" noRot="1" noChangeAspect="1" noChangeArrowheads="1" noTextEdit="1"/>
          </p:cNvSpPr>
          <p:nvPr>
            <p:ph type="sldImg"/>
          </p:nvPr>
        </p:nvSpPr>
        <p:spPr>
          <a:ln/>
        </p:spPr>
      </p:sp>
      <p:sp>
        <p:nvSpPr>
          <p:cNvPr id="1461251"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D07E13-6A77-4620-8AE8-D565ADBD6DA4}" type="slidenum">
              <a:rPr lang="en-US"/>
              <a:pPr/>
              <a:t>38</a:t>
            </a:fld>
            <a:endParaRPr lang="en-US"/>
          </a:p>
        </p:txBody>
      </p:sp>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concentrate on extracting robust feature.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3</a:t>
            </a:fld>
            <a:endParaRPr lang="en-US"/>
          </a:p>
        </p:txBody>
      </p:sp>
    </p:spTree>
    <p:extLst>
      <p:ext uri="{BB962C8B-B14F-4D97-AF65-F5344CB8AC3E}">
        <p14:creationId xmlns:p14="http://schemas.microsoft.com/office/powerpoint/2010/main" val="2258968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DAFB97-5B3C-467D-943B-73CD7D64B3EF}" type="slidenum">
              <a:rPr lang="en-US"/>
              <a:pPr/>
              <a:t>39</a:t>
            </a:fld>
            <a:endParaRPr lang="en-US"/>
          </a:p>
        </p:txBody>
      </p:sp>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48B68B-74A0-4352-9DB8-6D706A338356}" type="slidenum">
              <a:rPr lang="en-US"/>
              <a:pPr/>
              <a:t>40</a:t>
            </a:fld>
            <a:endParaRPr lang="en-US"/>
          </a:p>
        </p:txBody>
      </p:sp>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3EBD5-B1E7-43AF-BACF-684BEBEEB1EF}" type="slidenum">
              <a:rPr lang="en-US"/>
              <a:pPr/>
              <a:t>41</a:t>
            </a:fld>
            <a:endParaRPr lang="en-US"/>
          </a:p>
        </p:txBody>
      </p:sp>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1B0AF-0668-46FE-AB92-75939E0FA236}" type="slidenum">
              <a:rPr lang="en-US"/>
              <a:pPr/>
              <a:t>42</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4</a:t>
            </a:fld>
            <a:endParaRPr lang="en-US"/>
          </a:p>
        </p:txBody>
      </p:sp>
    </p:spTree>
    <p:extLst>
      <p:ext uri="{BB962C8B-B14F-4D97-AF65-F5344CB8AC3E}">
        <p14:creationId xmlns:p14="http://schemas.microsoft.com/office/powerpoint/2010/main" val="93103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5</a:t>
            </a:fld>
            <a:endParaRPr lang="en-US"/>
          </a:p>
        </p:txBody>
      </p:sp>
    </p:spTree>
    <p:extLst>
      <p:ext uri="{BB962C8B-B14F-4D97-AF65-F5344CB8AC3E}">
        <p14:creationId xmlns:p14="http://schemas.microsoft.com/office/powerpoint/2010/main" val="215273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a:t>
            </a:r>
            <a:r>
              <a:rPr lang="en-US" baseline="0" dirty="0" smtClean="0"/>
              <a:t> detection in general, or pedestrian detection in specific has attracted a lot researcher’s attention. These are some well-known approach up to decade years ago. There are </a:t>
            </a:r>
            <a:r>
              <a:rPr lang="en-US" baseline="0" dirty="0" err="1" smtClean="0"/>
              <a:t>Haar</a:t>
            </a:r>
            <a:r>
              <a:rPr lang="en-US" baseline="0" dirty="0" smtClean="0"/>
              <a:t> wavelet and Rectangle differential feature which utilize the different between two rectangle. Recently, </a:t>
            </a:r>
            <a:r>
              <a:rPr lang="en-US" dirty="0" err="1" smtClean="0"/>
              <a:t>Felzenszwalb</a:t>
            </a:r>
            <a:r>
              <a:rPr lang="en-US" dirty="0" smtClean="0"/>
              <a:t> proposed model based method which use HOG as extraction algorithm. The traditional method, SIFT, is also another well-known work. LBP use the order of pixel to construct</a:t>
            </a:r>
            <a:r>
              <a:rPr lang="en-US" baseline="0" dirty="0" smtClean="0"/>
              <a:t> histogram. Last but not least, HOG utilize gradients information of pixel. </a:t>
            </a:r>
            <a:r>
              <a:rPr lang="en-US" dirty="0" smtClean="0"/>
              <a:t>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6</a:t>
            </a:fld>
            <a:endParaRPr lang="en-US"/>
          </a:p>
        </p:txBody>
      </p:sp>
    </p:spTree>
    <p:extLst>
      <p:ext uri="{BB962C8B-B14F-4D97-AF65-F5344CB8AC3E}">
        <p14:creationId xmlns:p14="http://schemas.microsoft.com/office/powerpoint/2010/main" val="94631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our thesis is based on</a:t>
            </a:r>
            <a:r>
              <a:rPr lang="en-US" baseline="0" dirty="0" smtClean="0"/>
              <a:t> Histogram of Oriented Gradients, in short HOG. So, we will briefly review HOG method. In pre-processing, detection window is normalized to reduce the illumination effect. Gradient of pixels will be computed and vote to spatial and orientation cells. Block which consists of 4 cells will be contrast normalized and concatenated to form final window feature vector.</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7</a:t>
            </a:fld>
            <a:endParaRPr lang="en-US"/>
          </a:p>
        </p:txBody>
      </p:sp>
    </p:spTree>
    <p:extLst>
      <p:ext uri="{BB962C8B-B14F-4D97-AF65-F5344CB8AC3E}">
        <p14:creationId xmlns:p14="http://schemas.microsoft.com/office/powerpoint/2010/main" val="2222396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sliding</a:t>
            </a:r>
            <a:r>
              <a:rPr lang="en-US" baseline="0" dirty="0" smtClean="0"/>
              <a:t> window will be divided into grid of points. Block includes 4 cell, each cell has a histogram constructed by pixel in this cell.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8</a:t>
            </a:fld>
            <a:endParaRPr lang="en-US"/>
          </a:p>
        </p:txBody>
      </p:sp>
    </p:spTree>
    <p:extLst>
      <p:ext uri="{BB962C8B-B14F-4D97-AF65-F5344CB8AC3E}">
        <p14:creationId xmlns:p14="http://schemas.microsoft.com/office/powerpoint/2010/main" val="169769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It’s just suitable for matching problem. </a:t>
            </a:r>
          </a:p>
          <a:p>
            <a:pPr marL="228600" indent="-228600">
              <a:buAutoNum type="arabicParenR"/>
            </a:pPr>
            <a:r>
              <a:rPr lang="en-US" dirty="0" smtClean="0"/>
              <a:t>Affect</a:t>
            </a:r>
            <a:r>
              <a:rPr lang="en-US" baseline="0" dirty="0" smtClean="0"/>
              <a:t> a lot by the variation of intra-class and noise of background.</a:t>
            </a:r>
          </a:p>
          <a:p>
            <a:pPr marL="228600" indent="-228600">
              <a:buAutoNum type="arabicParenR"/>
            </a:pPr>
            <a:r>
              <a:rPr lang="en-US" dirty="0" smtClean="0"/>
              <a:t>Though people</a:t>
            </a:r>
            <a:r>
              <a:rPr lang="en-US" baseline="0" dirty="0" smtClean="0"/>
              <a:t> has diversity of shape, in specific circumstance such as walking in the street, people usually are up-right.</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13</a:t>
            </a:fld>
            <a:endParaRPr lang="en-US"/>
          </a:p>
        </p:txBody>
      </p:sp>
    </p:spTree>
    <p:extLst>
      <p:ext uri="{BB962C8B-B14F-4D97-AF65-F5344CB8AC3E}">
        <p14:creationId xmlns:p14="http://schemas.microsoft.com/office/powerpoint/2010/main" val="114704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disadvantages</a:t>
            </a:r>
            <a:r>
              <a:rPr lang="en-US" baseline="0" dirty="0" smtClean="0"/>
              <a:t> of HOG we observe, we proposed two methods in order to overcome them. First, SSM is a method of eliminate unimportant region of image to shrink feature vector. Second, MLM get more information about object’s shape to make the feature set more robust. We also re-implement HOG of </a:t>
            </a:r>
            <a:r>
              <a:rPr lang="en-US" baseline="0" dirty="0" err="1" smtClean="0"/>
              <a:t>Dalal</a:t>
            </a:r>
            <a:r>
              <a:rPr lang="en-US" baseline="0" dirty="0" smtClean="0"/>
              <a:t>. This is not somehow re-invent the wheel, we have to do this to fully understand the philosophy under HOG method.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14</a:t>
            </a:fld>
            <a:endParaRPr lang="en-US"/>
          </a:p>
        </p:txBody>
      </p:sp>
    </p:spTree>
    <p:extLst>
      <p:ext uri="{BB962C8B-B14F-4D97-AF65-F5344CB8AC3E}">
        <p14:creationId xmlns:p14="http://schemas.microsoft.com/office/powerpoint/2010/main" val="324922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4252913" y="0"/>
          <a:ext cx="4891087" cy="4437063"/>
        </p:xfrm>
        <a:graphic>
          <a:graphicData uri="http://schemas.openxmlformats.org/presentationml/2006/ole">
            <mc:AlternateContent xmlns:mc="http://schemas.openxmlformats.org/markup-compatibility/2006">
              <mc:Choice xmlns:v="urn:schemas-microsoft-com:vml" Requires="v">
                <p:oleObj spid="_x0000_s4152" name="Image" r:id="rId3" imgW="8228571" imgH="8711111" progId="Photoshop.Image.6">
                  <p:embed/>
                </p:oleObj>
              </mc:Choice>
              <mc:Fallback>
                <p:oleObj name="Image" r:id="rId3" imgW="8228571" imgH="871111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52913" y="0"/>
                        <a:ext cx="4891087" cy="4437063"/>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0" name="Rectangle 18" descr="Light horizontal"/>
          <p:cNvSpPr>
            <a:spLocks noChangeArrowheads="1"/>
          </p:cNvSpPr>
          <p:nvPr/>
        </p:nvSpPr>
        <p:spPr bwMode="gray">
          <a:xfrm>
            <a:off x="0" y="9525"/>
            <a:ext cx="1476375" cy="6848475"/>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1" name="Rectangle 19"/>
          <p:cNvSpPr>
            <a:spLocks noChangeArrowheads="1"/>
          </p:cNvSpPr>
          <p:nvPr/>
        </p:nvSpPr>
        <p:spPr bwMode="ltGray">
          <a:xfrm flipV="1">
            <a:off x="0" y="4267200"/>
            <a:ext cx="9144000" cy="1106488"/>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3" name="AutoShape 21"/>
          <p:cNvSpPr>
            <a:spLocks noChangeArrowheads="1"/>
          </p:cNvSpPr>
          <p:nvPr/>
        </p:nvSpPr>
        <p:spPr bwMode="ltGray">
          <a:xfrm>
            <a:off x="1474788" y="5156200"/>
            <a:ext cx="7129462" cy="5048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ctrTitle"/>
          </p:nvPr>
        </p:nvSpPr>
        <p:spPr bwMode="auto">
          <a:xfrm>
            <a:off x="1447800" y="3548063"/>
            <a:ext cx="7239000" cy="1371600"/>
          </a:xfrm>
        </p:spPr>
        <p:txBody>
          <a:bodyPr/>
          <a:lstStyle>
            <a:lvl1pPr algn="l">
              <a:defRPr sz="4000" b="1">
                <a:solidFill>
                  <a:schemeClr val="tx1"/>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bwMode="white">
          <a:xfrm>
            <a:off x="1614488" y="5224463"/>
            <a:ext cx="6858000" cy="381000"/>
          </a:xfrm>
        </p:spPr>
        <p:txBody>
          <a:bodyPr/>
          <a:lstStyle>
            <a:lvl1pPr marL="0" indent="0">
              <a:buFont typeface="Wingdings" pitchFamily="2" charset="2"/>
              <a:buNone/>
              <a:defRPr sz="1400" b="1">
                <a:solidFill>
                  <a:schemeClr val="bg1"/>
                </a:solidFill>
              </a:defRPr>
            </a:lvl1pPr>
          </a:lstStyle>
          <a:p>
            <a:pPr lvl="0"/>
            <a:r>
              <a:rPr lang="en-US" noProof="0" smtClean="0"/>
              <a:t>Click to edit Master subtitle style</a:t>
            </a:r>
          </a:p>
        </p:txBody>
      </p:sp>
      <p:grpSp>
        <p:nvGrpSpPr>
          <p:cNvPr id="3088" name="Group 16"/>
          <p:cNvGrpSpPr>
            <a:grpSpLocks/>
          </p:cNvGrpSpPr>
          <p:nvPr/>
        </p:nvGrpSpPr>
        <p:grpSpPr bwMode="auto">
          <a:xfrm>
            <a:off x="4254500" y="6088063"/>
            <a:ext cx="1079500" cy="603250"/>
            <a:chOff x="2680" y="3678"/>
            <a:chExt cx="680" cy="380"/>
          </a:xfrm>
        </p:grpSpPr>
        <p:sp>
          <p:nvSpPr>
            <p:cNvPr id="3086" name="Text Box 14"/>
            <p:cNvSpPr txBox="1">
              <a:spLocks noChangeArrowheads="1"/>
            </p:cNvSpPr>
            <p:nvPr/>
          </p:nvSpPr>
          <p:spPr bwMode="gray">
            <a:xfrm>
              <a:off x="2680" y="3789"/>
              <a:ext cx="68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b="1">
                  <a:solidFill>
                    <a:schemeClr val="tx2"/>
                  </a:solidFill>
                  <a:latin typeface="Verdana" pitchFamily="34" charset="0"/>
                </a:rPr>
                <a:t>LOGO</a:t>
              </a:r>
            </a:p>
          </p:txBody>
        </p:sp>
        <p:sp>
          <p:nvSpPr>
            <p:cNvPr id="3087" name="AutoShape 15"/>
            <p:cNvSpPr>
              <a:spLocks noChangeArrowheads="1"/>
            </p:cNvSpPr>
            <p:nvPr/>
          </p:nvSpPr>
          <p:spPr bwMode="gray">
            <a:xfrm rot="5400000">
              <a:off x="2928" y="3493"/>
              <a:ext cx="172" cy="542"/>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4BB4D2B-EE55-4BF9-BB35-8882A6DEA33D}" type="datetime1">
              <a:rPr lang="en-US" smtClean="0"/>
              <a:t>4/13/2011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5253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9B82D42-3148-46CF-BCC1-F09AB9F67678}" type="datetime1">
              <a:rPr lang="en-US" smtClean="0"/>
              <a:t>4/13/2011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32162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47688" y="319088"/>
            <a:ext cx="71628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076325"/>
            <a:ext cx="8229600" cy="5248275"/>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667000" cy="255588"/>
          </a:xfrm>
        </p:spPr>
        <p:txBody>
          <a:bodyPr/>
          <a:lstStyle>
            <a:lvl1pPr>
              <a:defRPr/>
            </a:lvl1pPr>
          </a:lstStyle>
          <a:p>
            <a:pPr eaLnBrk="1" latinLnBrk="0" hangingPunct="1"/>
            <a:fld id="{BD54B94D-0754-428D-A0DE-CA7EB0169106}" type="datetime1">
              <a:rPr lang="en-US" smtClean="0"/>
              <a:t>4/13/2011</a:t>
            </a:fld>
            <a:endParaRPr lang="en-US" sz="1400" dirty="0">
              <a:solidFill>
                <a:schemeClr val="tx2"/>
              </a:solidFill>
            </a:endParaRPr>
          </a:p>
        </p:txBody>
      </p:sp>
      <p:sp>
        <p:nvSpPr>
          <p:cNvPr id="5" name="Footer Placeholder 4"/>
          <p:cNvSpPr>
            <a:spLocks noGrp="1"/>
          </p:cNvSpPr>
          <p:nvPr>
            <p:ph type="ftr" sz="quarter" idx="11"/>
          </p:nvPr>
        </p:nvSpPr>
        <p:spPr>
          <a:xfrm>
            <a:off x="5943600" y="6400800"/>
            <a:ext cx="2895600" cy="228600"/>
          </a:xfrm>
        </p:spPr>
        <p:txBody>
          <a:bodyPr/>
          <a:lstStyle>
            <a:lvl1pPr>
              <a:defRPr/>
            </a:lvl1pPr>
          </a:lstStyle>
          <a:p>
            <a:pPr algn="r" eaLnBrk="1" latinLnBrk="0" hangingPunct="1"/>
            <a:endParaRPr kumimoji="0" lang="en-US" sz="1400" dirty="0">
              <a:solidFill>
                <a:schemeClr val="tx2"/>
              </a:solidFill>
            </a:endParaRPr>
          </a:p>
        </p:txBody>
      </p:sp>
      <p:sp>
        <p:nvSpPr>
          <p:cNvPr id="6" name="Slide Number Placeholder 5"/>
          <p:cNvSpPr>
            <a:spLocks noGrp="1"/>
          </p:cNvSpPr>
          <p:nvPr>
            <p:ph type="sldNum" sz="quarter" idx="12"/>
          </p:nvPr>
        </p:nvSpPr>
        <p:spPr>
          <a:xfrm>
            <a:off x="3657600" y="6386513"/>
            <a:ext cx="2133600" cy="211137"/>
          </a:xfrm>
        </p:spPr>
        <p:txBody>
          <a:bodyPr/>
          <a:lstStyle>
            <a:lvl1pPr>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Tree>
    <p:extLst>
      <p:ext uri="{BB962C8B-B14F-4D97-AF65-F5344CB8AC3E}">
        <p14:creationId xmlns:p14="http://schemas.microsoft.com/office/powerpoint/2010/main" val="120594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77E654A4-CEF1-4882-AE20-B6918ADF32DD}" type="datetime1">
              <a:rPr lang="en-US" smtClean="0"/>
              <a:t>4/13/2011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pic>
        <p:nvPicPr>
          <p:cNvPr id="3079" name="Picture 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8858" y="-4950"/>
            <a:ext cx="1072792" cy="6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72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1" latinLnBrk="0" hangingPunct="1"/>
            <a:fld id="{8DD67D4C-6621-49D0-8029-E19CADF67EE1}" type="datetime1">
              <a:rPr lang="en-US" smtClean="0"/>
              <a:t>4/13/2011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dirty="0"/>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19650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1" latinLnBrk="0" hangingPunct="1"/>
            <a:fld id="{65E02856-8280-4FEC-8FEF-E1E70FE25754}"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286214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1" latinLnBrk="0" hangingPunct="1"/>
            <a:fld id="{6D924876-0E2B-42D4-B6F7-1F80AFEC6C6A}" type="datetime1">
              <a:rPr lang="en-US" smtClean="0"/>
              <a:t>4/13/2011</a:t>
            </a:fld>
            <a:endParaRPr lang="en-US"/>
          </a:p>
        </p:txBody>
      </p:sp>
      <p:sp>
        <p:nvSpPr>
          <p:cNvPr id="8" name="Footer Placeholder 7"/>
          <p:cNvSpPr>
            <a:spLocks noGrp="1"/>
          </p:cNvSpPr>
          <p:nvPr>
            <p:ph type="ftr" sz="quarter" idx="11"/>
          </p:nvPr>
        </p:nvSpPr>
        <p:spPr/>
        <p:txBody>
          <a:bodyPr/>
          <a:lstStyle>
            <a:lvl1pPr>
              <a:defRPr/>
            </a:lvl1pPr>
          </a:lstStyle>
          <a:p>
            <a:endParaRPr kumimoji="0" lang="en-US"/>
          </a:p>
        </p:txBody>
      </p:sp>
      <p:sp>
        <p:nvSpPr>
          <p:cNvPr id="9" name="Slide Number Placeholder 8"/>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8512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1" latinLnBrk="0" hangingPunct="1"/>
            <a:fld id="{29F1E144-A116-475D-ABAE-643394B988D7}" type="datetime1">
              <a:rPr lang="en-US" smtClean="0"/>
              <a:t>4/13/2011</a:t>
            </a:fld>
            <a:endParaRPr lang="en-US"/>
          </a:p>
        </p:txBody>
      </p:sp>
      <p:sp>
        <p:nvSpPr>
          <p:cNvPr id="4" name="Footer Placeholder 3"/>
          <p:cNvSpPr>
            <a:spLocks noGrp="1"/>
          </p:cNvSpPr>
          <p:nvPr>
            <p:ph type="ftr" sz="quarter" idx="11"/>
          </p:nvPr>
        </p:nvSpPr>
        <p:spPr/>
        <p:txBody>
          <a:bodyPr/>
          <a:lstStyle>
            <a:lvl1pPr>
              <a:defRPr/>
            </a:lvl1pPr>
          </a:lstStyle>
          <a:p>
            <a:endParaRPr kumimoji="0" lang="en-US"/>
          </a:p>
        </p:txBody>
      </p:sp>
      <p:sp>
        <p:nvSpPr>
          <p:cNvPr id="5" name="Slide Number Placeholder 4"/>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3689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1" latinLnBrk="0" hangingPunct="1"/>
            <a:fld id="{556A5890-9564-4E09-83A4-198F87A91B45}" type="datetime1">
              <a:rPr lang="en-US" smtClean="0"/>
              <a:t>4/13/2011</a:t>
            </a:fld>
            <a:endParaRPr lang="en-US"/>
          </a:p>
        </p:txBody>
      </p:sp>
      <p:sp>
        <p:nvSpPr>
          <p:cNvPr id="3" name="Footer Placeholder 2"/>
          <p:cNvSpPr>
            <a:spLocks noGrp="1"/>
          </p:cNvSpPr>
          <p:nvPr>
            <p:ph type="ftr" sz="quarter" idx="11"/>
          </p:nvPr>
        </p:nvSpPr>
        <p:spPr/>
        <p:txBody>
          <a:bodyPr/>
          <a:lstStyle>
            <a:lvl1pPr>
              <a:defRPr/>
            </a:lvl1pPr>
          </a:lstStyle>
          <a:p>
            <a:endParaRPr kumimoji="0" lang="en-US"/>
          </a:p>
        </p:txBody>
      </p:sp>
      <p:sp>
        <p:nvSpPr>
          <p:cNvPr id="4" name="Slide Number Placeholder 3"/>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29863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F0B4F4E6-23C0-4208-A348-3B42F45C5B14}"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89470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4783FBC2-C9A2-40AC-AF5D-A3E5B967354C}" type="datetime1">
              <a:rPr lang="en-US" smtClean="0"/>
              <a:t>4/13/2011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1995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descr="Light horizontal"/>
          <p:cNvSpPr>
            <a:spLocks noChangeArrowheads="1"/>
          </p:cNvSpPr>
          <p:nvPr/>
        </p:nvSpPr>
        <p:spPr bwMode="gray">
          <a:xfrm>
            <a:off x="0" y="0"/>
            <a:ext cx="468313" cy="6858000"/>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0" name="Rectangle 16"/>
          <p:cNvSpPr>
            <a:spLocks noChangeArrowheads="1"/>
          </p:cNvSpPr>
          <p:nvPr/>
        </p:nvSpPr>
        <p:spPr bwMode="invGray">
          <a:xfrm>
            <a:off x="0" y="-26988"/>
            <a:ext cx="9144000" cy="692151"/>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1" name="Line 17"/>
          <p:cNvSpPr>
            <a:spLocks noChangeShapeType="1"/>
          </p:cNvSpPr>
          <p:nvPr/>
        </p:nvSpPr>
        <p:spPr bwMode="gray">
          <a:xfrm>
            <a:off x="468313" y="6410325"/>
            <a:ext cx="8424862" cy="0"/>
          </a:xfrm>
          <a:prstGeom prst="line">
            <a:avLst/>
          </a:prstGeom>
          <a:noFill/>
          <a:ln w="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2" name="AutoShape 18"/>
          <p:cNvSpPr>
            <a:spLocks noChangeArrowheads="1"/>
          </p:cNvSpPr>
          <p:nvPr/>
        </p:nvSpPr>
        <p:spPr bwMode="blackWhite">
          <a:xfrm>
            <a:off x="468313" y="233363"/>
            <a:ext cx="7488237" cy="7207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667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latin typeface="+mn-lt"/>
              </a:defRPr>
            </a:lvl1pPr>
          </a:lstStyle>
          <a:p>
            <a:pPr eaLnBrk="1" latinLnBrk="0" hangingPunct="1"/>
            <a:fld id="{4311650C-B0AD-4C78-8DF9-FB76F0D8F57D}" type="datetime1">
              <a:rPr lang="en-US" smtClean="0"/>
              <a:t>4/13/2011</a:t>
            </a:fld>
            <a:endParaRPr lang="en-US" sz="1400" dirty="0">
              <a:solidFill>
                <a:schemeClr val="tx2"/>
              </a:solidFill>
            </a:endParaRPr>
          </a:p>
        </p:txBody>
      </p:sp>
      <p:sp>
        <p:nvSpPr>
          <p:cNvPr id="1029" name="Rectangle 5"/>
          <p:cNvSpPr>
            <a:spLocks noGrp="1" noChangeArrowheads="1"/>
          </p:cNvSpPr>
          <p:nvPr>
            <p:ph type="ftr" sz="quarter" idx="3"/>
          </p:nvPr>
        </p:nvSpPr>
        <p:spPr bwMode="auto">
          <a:xfrm>
            <a:off x="5943600" y="64008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atin typeface="+mn-lt"/>
              </a:defRPr>
            </a:lvl1pPr>
          </a:lstStyle>
          <a:p>
            <a:pPr algn="r" eaLnBrk="1" latinLnBrk="0" hangingPunct="1"/>
            <a:endParaRPr kumimoji="0" lang="en-US" sz="1400" dirty="0">
              <a:solidFill>
                <a:schemeClr val="tx2"/>
              </a:solidFill>
            </a:endParaRPr>
          </a:p>
        </p:txBody>
      </p:sp>
      <p:sp>
        <p:nvSpPr>
          <p:cNvPr id="1030" name="Rectangle 6"/>
          <p:cNvSpPr>
            <a:spLocks noGrp="1" noChangeArrowheads="1"/>
          </p:cNvSpPr>
          <p:nvPr>
            <p:ph type="sldNum" sz="quarter" idx="4"/>
          </p:nvPr>
        </p:nvSpPr>
        <p:spPr bwMode="auto">
          <a:xfrm>
            <a:off x="3657600" y="6386513"/>
            <a:ext cx="2133600" cy="21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1">
                <a:latin typeface="+mn-lt"/>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1026" name="Rectangle 2"/>
          <p:cNvSpPr>
            <a:spLocks noGrp="1" noChangeArrowheads="1"/>
          </p:cNvSpPr>
          <p:nvPr>
            <p:ph type="title"/>
          </p:nvPr>
        </p:nvSpPr>
        <p:spPr bwMode="black">
          <a:xfrm>
            <a:off x="547688" y="319088"/>
            <a:ext cx="71628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8153400" y="261938"/>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b="1">
                <a:solidFill>
                  <a:schemeClr val="bg1"/>
                </a:solidFill>
                <a:latin typeface="Verdana" pitchFamily="34" charset="0"/>
              </a:rPr>
              <a:t>LOGO</a:t>
            </a:r>
          </a:p>
        </p:txBody>
      </p:sp>
      <p:sp>
        <p:nvSpPr>
          <p:cNvPr id="1038" name="AutoShape 14"/>
          <p:cNvSpPr>
            <a:spLocks noChangeArrowheads="1"/>
          </p:cNvSpPr>
          <p:nvPr/>
        </p:nvSpPr>
        <p:spPr bwMode="ltGray">
          <a:xfrm rot="5400000">
            <a:off x="8397876" y="-136525"/>
            <a:ext cx="284162" cy="750887"/>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3" name="Picture 7"/>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08858" y="-4950"/>
            <a:ext cx="1072792" cy="665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2.wmf"/><Relationship Id="rId2" Type="http://schemas.openxmlformats.org/officeDocument/2006/relationships/slideLayout" Target="../slideLayouts/slideLayout2.xml"/><Relationship Id="rId16" Type="http://schemas.openxmlformats.org/officeDocument/2006/relationships/image" Target="../media/image24.wmf"/><Relationship Id="rId1" Type="http://schemas.openxmlformats.org/officeDocument/2006/relationships/vmlDrawing" Target="../drawings/vmlDrawing2.vml"/><Relationship Id="rId6" Type="http://schemas.openxmlformats.org/officeDocument/2006/relationships/image" Target="../media/image19.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5.bin"/><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1.xml"/><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534400" cy="563562"/>
          </a:xfrm>
        </p:spPr>
        <p:txBody>
          <a:bodyPr>
            <a:noAutofit/>
          </a:bodyPr>
          <a:lstStyle/>
          <a:p>
            <a:pPr algn="l"/>
            <a:r>
              <a:rPr lang="en-US" sz="3600" dirty="0" smtClean="0"/>
              <a:t>Pedestrian Detection and Localization</a:t>
            </a:r>
            <a:endParaRPr lang="en-US" sz="3600" dirty="0"/>
          </a:p>
        </p:txBody>
      </p:sp>
      <p:sp>
        <p:nvSpPr>
          <p:cNvPr id="3" name="Subtitle 2"/>
          <p:cNvSpPr>
            <a:spLocks noGrp="1"/>
          </p:cNvSpPr>
          <p:nvPr>
            <p:ph idx="1"/>
          </p:nvPr>
        </p:nvSpPr>
        <p:spPr>
          <a:xfrm>
            <a:off x="304800" y="1554162"/>
            <a:ext cx="8686800" cy="4694237"/>
          </a:xfrm>
        </p:spPr>
        <p:txBody>
          <a:bodyPr>
            <a:normAutofit fontScale="92500" lnSpcReduction="10000"/>
          </a:bodyPr>
          <a:lstStyle/>
          <a:p>
            <a:pPr marL="0" indent="0" algn="ctr">
              <a:buNone/>
            </a:pPr>
            <a:r>
              <a:rPr lang="en-US" sz="2800" dirty="0" smtClean="0">
                <a:latin typeface="Times New Roman" pitchFamily="18" charset="0"/>
                <a:cs typeface="Times New Roman" pitchFamily="18" charset="0"/>
              </a:rPr>
              <a:t>Members:</a:t>
            </a:r>
          </a:p>
          <a:p>
            <a:pPr marL="457200" lvl="1" indent="0" algn="ctr">
              <a:buNone/>
            </a:pPr>
            <a:r>
              <a:rPr lang="en-US" sz="2400" dirty="0" err="1" smtClean="0">
                <a:latin typeface="Times New Roman" pitchFamily="18" charset="0"/>
                <a:cs typeface="Times New Roman" pitchFamily="18" charset="0"/>
              </a:rPr>
              <a:t>Đặng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t>
            </a:r>
            <a:r>
              <a:rPr lang="vi-VN" sz="2400" dirty="0" smtClean="0">
                <a:latin typeface="Times New Roman" pitchFamily="18" charset="0"/>
                <a:cs typeface="Times New Roman" pitchFamily="18" charset="0"/>
              </a:rPr>
              <a:t>ươn</a:t>
            </a:r>
            <a:r>
              <a:rPr lang="en-US" sz="2400" dirty="0">
                <a:latin typeface="Times New Roman" pitchFamily="18" charset="0"/>
                <a:cs typeface="Times New Roman" pitchFamily="18" charset="0"/>
              </a:rPr>
              <a:t>g </a:t>
            </a:r>
            <a:r>
              <a:rPr lang="en-US" sz="2400" dirty="0" err="1" smtClean="0">
                <a:latin typeface="Times New Roman" pitchFamily="18" charset="0"/>
                <a:cs typeface="Times New Roman" pitchFamily="18" charset="0"/>
              </a:rPr>
              <a:t>Khánh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Linh</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0612743</a:t>
            </a:r>
          </a:p>
          <a:p>
            <a:pPr marL="457200" lvl="1" indent="0" algn="ctr">
              <a:buNone/>
            </a:pPr>
            <a:r>
              <a:rPr lang="en-US" sz="2400" dirty="0" err="1" smtClean="0">
                <a:latin typeface="Times New Roman" pitchFamily="18" charset="0"/>
                <a:cs typeface="Times New Roman" pitchFamily="18" charset="0"/>
              </a:rPr>
              <a:t>Bùi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Huỳnh</a:t>
            </a:r>
            <a:r>
              <a:rPr lang="en-US" sz="2400" dirty="0">
                <a:latin typeface="Times New Roman" pitchFamily="18" charset="0"/>
                <a:cs typeface="Times New Roman" pitchFamily="18" charset="0"/>
              </a:rPr>
              <a:t> Lam </a:t>
            </a:r>
            <a:r>
              <a:rPr lang="en-US" sz="2400" dirty="0" err="1" smtClean="0">
                <a:latin typeface="Times New Roman" pitchFamily="18" charset="0"/>
                <a:cs typeface="Times New Roman" pitchFamily="18" charset="0"/>
              </a:rPr>
              <a:t>Bửu</a:t>
            </a:r>
            <a:r>
              <a:rPr lang="en-US" sz="2400" dirty="0" smtClean="0">
                <a:latin typeface="Times New Roman" pitchFamily="18" charset="0"/>
                <a:cs typeface="Times New Roman" pitchFamily="18" charset="0"/>
              </a:rPr>
              <a:t>	0612733</a:t>
            </a:r>
          </a:p>
          <a:p>
            <a:pPr lvl="1" algn="ctr"/>
            <a:endParaRPr lang="en-US" sz="2400" dirty="0">
              <a:latin typeface="Times New Roman" pitchFamily="18" charset="0"/>
              <a:cs typeface="Times New Roman" pitchFamily="18" charset="0"/>
            </a:endParaRPr>
          </a:p>
          <a:p>
            <a:pPr marL="0" indent="0" algn="ctr">
              <a:buNone/>
            </a:pPr>
            <a:r>
              <a:rPr lang="en-US" dirty="0" smtClean="0">
                <a:latin typeface="Times New Roman" pitchFamily="18" charset="0"/>
                <a:cs typeface="Times New Roman" pitchFamily="18" charset="0"/>
              </a:rPr>
              <a:t>Advisor: </a:t>
            </a:r>
          </a:p>
          <a:p>
            <a:pPr marL="0" indent="0" algn="ctr">
              <a:buNone/>
            </a:pPr>
            <a:r>
              <a:rPr lang="en-US" dirty="0" err="1" smtClean="0">
                <a:latin typeface="Times New Roman" pitchFamily="18" charset="0"/>
                <a:cs typeface="Times New Roman" pitchFamily="18" charset="0"/>
              </a:rPr>
              <a:t>A.Professor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Lê</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Hoài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Bắc</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marL="0" indent="0" algn="ctr">
              <a:buNone/>
            </a:pPr>
            <a:r>
              <a:rPr lang="en-US" sz="2700" dirty="0">
                <a:latin typeface="Times New Roman" pitchFamily="18" charset="0"/>
                <a:cs typeface="Times New Roman" pitchFamily="18" charset="0"/>
              </a:rPr>
              <a:t>UNIVERSITY OF SCIENCE </a:t>
            </a:r>
          </a:p>
          <a:p>
            <a:pPr marL="0" indent="0" algn="ctr">
              <a:buNone/>
            </a:pPr>
            <a:r>
              <a:rPr lang="en-US" sz="2700" dirty="0">
                <a:latin typeface="Times New Roman" pitchFamily="18" charset="0"/>
                <a:cs typeface="Times New Roman" pitchFamily="18" charset="0"/>
              </a:rPr>
              <a:t>ADVANCED PROGRAM IN COMPUTER SCIENCE </a:t>
            </a:r>
            <a:endParaRPr lang="en-US" sz="2700" dirty="0" smtClean="0">
              <a:latin typeface="Times New Roman" pitchFamily="18" charset="0"/>
              <a:cs typeface="Times New Roman" pitchFamily="18" charset="0"/>
            </a:endParaRPr>
          </a:p>
          <a:p>
            <a:pPr marL="0" indent="0" algn="ctr">
              <a:buNone/>
            </a:pPr>
            <a:r>
              <a:rPr lang="en-US" sz="2700"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2011</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a:t>
            </a:fld>
            <a:endParaRPr kumimoji="0" lang="en-US" dirty="0"/>
          </a:p>
        </p:txBody>
      </p:sp>
    </p:spTree>
    <p:extLst>
      <p:ext uri="{BB962C8B-B14F-4D97-AF65-F5344CB8AC3E}">
        <p14:creationId xmlns:p14="http://schemas.microsoft.com/office/powerpoint/2010/main" val="2764739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10</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5" name="Rectangle 54"/>
          <p:cNvSpPr/>
          <p:nvPr/>
        </p:nvSpPr>
        <p:spPr>
          <a:xfrm>
            <a:off x="64008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6" name="TextBox 72"/>
          <p:cNvSpPr txBox="1">
            <a:spLocks noChangeArrowheads="1"/>
          </p:cNvSpPr>
          <p:nvPr/>
        </p:nvSpPr>
        <p:spPr bwMode="auto">
          <a:xfrm>
            <a:off x="5718175" y="2581846"/>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978574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11</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70104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7607398" y="1763712"/>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965754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12</a:t>
            </a:fld>
            <a:endParaRPr kumimoji="0" lang="en-US" dirty="0"/>
          </a:p>
        </p:txBody>
      </p:sp>
      <p:cxnSp>
        <p:nvCxnSpPr>
          <p:cNvPr id="5" name="Straight Connector 4"/>
          <p:cNvCxnSpPr/>
          <p:nvPr/>
        </p:nvCxnSpPr>
        <p:spPr>
          <a:xfrm rot="5400000" flipH="1" flipV="1">
            <a:off x="2895600" y="2438400"/>
            <a:ext cx="1905000" cy="19050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2095501" y="3390900"/>
            <a:ext cx="2209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00400" y="4495800"/>
            <a:ext cx="2438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8100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9" name="Oval 8"/>
          <p:cNvSpPr/>
          <p:nvPr/>
        </p:nvSpPr>
        <p:spPr>
          <a:xfrm>
            <a:off x="3733800" y="3429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0" name="Oval 9"/>
          <p:cNvSpPr/>
          <p:nvPr/>
        </p:nvSpPr>
        <p:spPr>
          <a:xfrm>
            <a:off x="40386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11" name="Straight Connector 10"/>
          <p:cNvCxnSpPr/>
          <p:nvPr/>
        </p:nvCxnSpPr>
        <p:spPr>
          <a:xfrm rot="5400000" flipH="1" flipV="1">
            <a:off x="3124200" y="2667000"/>
            <a:ext cx="1905000" cy="19050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429000" y="2895600"/>
            <a:ext cx="1828800" cy="18288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338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Oval 13"/>
          <p:cNvSpPr/>
          <p:nvPr/>
        </p:nvSpPr>
        <p:spPr>
          <a:xfrm>
            <a:off x="35814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Oval 14"/>
          <p:cNvSpPr/>
          <p:nvPr/>
        </p:nvSpPr>
        <p:spPr>
          <a:xfrm>
            <a:off x="34290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Oval 15"/>
          <p:cNvSpPr/>
          <p:nvPr/>
        </p:nvSpPr>
        <p:spPr>
          <a:xfrm>
            <a:off x="36576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Oval 16"/>
          <p:cNvSpPr/>
          <p:nvPr/>
        </p:nvSpPr>
        <p:spPr>
          <a:xfrm>
            <a:off x="39624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Oval 17"/>
          <p:cNvSpPr/>
          <p:nvPr/>
        </p:nvSpPr>
        <p:spPr>
          <a:xfrm>
            <a:off x="3886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Oval 18"/>
          <p:cNvSpPr/>
          <p:nvPr/>
        </p:nvSpPr>
        <p:spPr>
          <a:xfrm>
            <a:off x="3429000" y="3352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Oval 19"/>
          <p:cNvSpPr/>
          <p:nvPr/>
        </p:nvSpPr>
        <p:spPr>
          <a:xfrm>
            <a:off x="48006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1" name="Oval 20"/>
          <p:cNvSpPr/>
          <p:nvPr/>
        </p:nvSpPr>
        <p:spPr>
          <a:xfrm>
            <a:off x="4724400" y="4114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2" name="Oval 21"/>
          <p:cNvSpPr/>
          <p:nvPr/>
        </p:nvSpPr>
        <p:spPr>
          <a:xfrm>
            <a:off x="5029200" y="38100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3" name="Oval 22"/>
          <p:cNvSpPr/>
          <p:nvPr/>
        </p:nvSpPr>
        <p:spPr>
          <a:xfrm>
            <a:off x="4724400" y="3733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4" name="Oval 23"/>
          <p:cNvSpPr/>
          <p:nvPr/>
        </p:nvSpPr>
        <p:spPr>
          <a:xfrm>
            <a:off x="45720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5" name="Oval 24"/>
          <p:cNvSpPr/>
          <p:nvPr/>
        </p:nvSpPr>
        <p:spPr>
          <a:xfrm>
            <a:off x="44196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6" name="Oval 25"/>
          <p:cNvSpPr/>
          <p:nvPr/>
        </p:nvSpPr>
        <p:spPr>
          <a:xfrm>
            <a:off x="45720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7" name="Oval 26"/>
          <p:cNvSpPr/>
          <p:nvPr/>
        </p:nvSpPr>
        <p:spPr>
          <a:xfrm>
            <a:off x="49530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8" name="Oval 27"/>
          <p:cNvSpPr/>
          <p:nvPr/>
        </p:nvSpPr>
        <p:spPr>
          <a:xfrm>
            <a:off x="48006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9" name="Oval 28"/>
          <p:cNvSpPr/>
          <p:nvPr/>
        </p:nvSpPr>
        <p:spPr>
          <a:xfrm>
            <a:off x="4419600" y="4038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graphicFrame>
        <p:nvGraphicFramePr>
          <p:cNvPr id="30" name="Object 5"/>
          <p:cNvGraphicFramePr>
            <a:graphicFrameLocks noChangeAspect="1"/>
          </p:cNvGraphicFramePr>
          <p:nvPr/>
        </p:nvGraphicFramePr>
        <p:xfrm>
          <a:off x="5257800" y="2971800"/>
          <a:ext cx="508000" cy="177800"/>
        </p:xfrm>
        <a:graphic>
          <a:graphicData uri="http://schemas.openxmlformats.org/presentationml/2006/ole">
            <mc:AlternateContent xmlns:mc="http://schemas.openxmlformats.org/markup-compatibility/2006">
              <mc:Choice xmlns:v="urn:schemas-microsoft-com:vml" Requires="v">
                <p:oleObj spid="_x0000_s7408" name="Equation" r:id="rId3" imgW="507960" imgH="177480" progId="Equation.3">
                  <p:embed/>
                </p:oleObj>
              </mc:Choice>
              <mc:Fallback>
                <p:oleObj name="Equation" r:id="rId3" imgW="50796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71800"/>
                        <a:ext cx="5080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6"/>
          <p:cNvGraphicFramePr>
            <a:graphicFrameLocks noChangeAspect="1"/>
          </p:cNvGraphicFramePr>
          <p:nvPr/>
        </p:nvGraphicFramePr>
        <p:xfrm>
          <a:off x="4038600" y="2286000"/>
          <a:ext cx="596900" cy="177800"/>
        </p:xfrm>
        <a:graphic>
          <a:graphicData uri="http://schemas.openxmlformats.org/presentationml/2006/ole">
            <mc:AlternateContent xmlns:mc="http://schemas.openxmlformats.org/markup-compatibility/2006">
              <mc:Choice xmlns:v="urn:schemas-microsoft-com:vml" Requires="v">
                <p:oleObj spid="_x0000_s7409" name="Equation" r:id="rId5" imgW="596880" imgH="177480" progId="Equation.3">
                  <p:embed/>
                </p:oleObj>
              </mc:Choice>
              <mc:Fallback>
                <p:oleObj name="Equation" r:id="rId5" imgW="5968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286000"/>
                        <a:ext cx="5969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7"/>
          <p:cNvGraphicFramePr>
            <a:graphicFrameLocks noChangeAspect="1"/>
          </p:cNvGraphicFramePr>
          <p:nvPr/>
        </p:nvGraphicFramePr>
        <p:xfrm>
          <a:off x="5105400" y="4038600"/>
          <a:ext cx="317500" cy="177800"/>
        </p:xfrm>
        <a:graphic>
          <a:graphicData uri="http://schemas.openxmlformats.org/presentationml/2006/ole">
            <mc:AlternateContent xmlns:mc="http://schemas.openxmlformats.org/markup-compatibility/2006">
              <mc:Choice xmlns:v="urn:schemas-microsoft-com:vml" Requires="v">
                <p:oleObj spid="_x0000_s7410" name="Equation" r:id="rId7" imgW="317160" imgH="177480" progId="Equation.3">
                  <p:embed/>
                </p:oleObj>
              </mc:Choice>
              <mc:Fallback>
                <p:oleObj name="Equation" r:id="rId7" imgW="3171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038600"/>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9"/>
          <p:cNvGraphicFramePr>
            <a:graphicFrameLocks noChangeAspect="1"/>
          </p:cNvGraphicFramePr>
          <p:nvPr/>
        </p:nvGraphicFramePr>
        <p:xfrm>
          <a:off x="3352800" y="2590800"/>
          <a:ext cx="419100" cy="177800"/>
        </p:xfrm>
        <a:graphic>
          <a:graphicData uri="http://schemas.openxmlformats.org/presentationml/2006/ole">
            <mc:AlternateContent xmlns:mc="http://schemas.openxmlformats.org/markup-compatibility/2006">
              <mc:Choice xmlns:v="urn:schemas-microsoft-com:vml" Requires="v">
                <p:oleObj spid="_x0000_s7411" name="Equation" r:id="rId9" imgW="419040" imgH="177480" progId="Equation.3">
                  <p:embed/>
                </p:oleObj>
              </mc:Choice>
              <mc:Fallback>
                <p:oleObj name="Equation" r:id="rId9" imgW="41904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2590800"/>
                        <a:ext cx="419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0"/>
          <p:cNvGraphicFramePr>
            <a:graphicFrameLocks noChangeAspect="1"/>
          </p:cNvGraphicFramePr>
          <p:nvPr/>
        </p:nvGraphicFramePr>
        <p:xfrm>
          <a:off x="3810000" y="5181600"/>
          <a:ext cx="1249363" cy="381000"/>
        </p:xfrm>
        <a:graphic>
          <a:graphicData uri="http://schemas.openxmlformats.org/presentationml/2006/ole">
            <mc:AlternateContent xmlns:mc="http://schemas.openxmlformats.org/markup-compatibility/2006">
              <mc:Choice xmlns:v="urn:schemas-microsoft-com:vml" Requires="v">
                <p:oleObj spid="_x0000_s7412" name="Equation" r:id="rId11" imgW="749160" imgH="228600" progId="Equation.3">
                  <p:embed/>
                </p:oleObj>
              </mc:Choice>
              <mc:Fallback>
                <p:oleObj name="Equation" r:id="rId11" imgW="7491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5181600"/>
                        <a:ext cx="12493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1"/>
          <p:cNvGraphicFramePr>
            <a:graphicFrameLocks noChangeAspect="1"/>
          </p:cNvGraphicFramePr>
          <p:nvPr/>
        </p:nvGraphicFramePr>
        <p:xfrm>
          <a:off x="2667000" y="5638800"/>
          <a:ext cx="3854450" cy="609600"/>
        </p:xfrm>
        <a:graphic>
          <a:graphicData uri="http://schemas.openxmlformats.org/presentationml/2006/ole">
            <mc:AlternateContent xmlns:mc="http://schemas.openxmlformats.org/markup-compatibility/2006">
              <mc:Choice xmlns:v="urn:schemas-microsoft-com:vml" Requires="v">
                <p:oleObj spid="_x0000_s7413" name="Equation" r:id="rId13" imgW="2489040" imgH="393480" progId="Equation.3">
                  <p:embed/>
                </p:oleObj>
              </mc:Choice>
              <mc:Fallback>
                <p:oleObj name="Equation" r:id="rId13" imgW="248904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5638800"/>
                        <a:ext cx="38544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ight Brace 35"/>
          <p:cNvSpPr/>
          <p:nvPr/>
        </p:nvSpPr>
        <p:spPr>
          <a:xfrm rot="18900000">
            <a:off x="5173663" y="2087563"/>
            <a:ext cx="152400" cy="6858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endParaRPr lang="en-US">
              <a:cs typeface="Arial" charset="0"/>
            </a:endParaRPr>
          </a:p>
        </p:txBody>
      </p:sp>
      <p:graphicFrame>
        <p:nvGraphicFramePr>
          <p:cNvPr id="37" name="Object 12"/>
          <p:cNvGraphicFramePr>
            <a:graphicFrameLocks noChangeAspect="1"/>
          </p:cNvGraphicFramePr>
          <p:nvPr/>
        </p:nvGraphicFramePr>
        <p:xfrm>
          <a:off x="5410200" y="1981200"/>
          <a:ext cx="254000" cy="444500"/>
        </p:xfrm>
        <a:graphic>
          <a:graphicData uri="http://schemas.openxmlformats.org/presentationml/2006/ole">
            <mc:AlternateContent xmlns:mc="http://schemas.openxmlformats.org/markup-compatibility/2006">
              <mc:Choice xmlns:v="urn:schemas-microsoft-com:vml" Requires="v">
                <p:oleObj spid="_x0000_s7414" name="Equation" r:id="rId15" imgW="253800" imgH="444240" progId="Equation.3">
                  <p:embed/>
                </p:oleObj>
              </mc:Choice>
              <mc:Fallback>
                <p:oleObj name="Equation" r:id="rId15" imgW="2538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0200" y="1981200"/>
                        <a:ext cx="254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1469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of choosing HOG</a:t>
            </a: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The blob structure based methods have fail to object detection problem.</a:t>
            </a:r>
          </a:p>
          <a:p>
            <a:r>
              <a:rPr lang="en-US" dirty="0">
                <a:latin typeface="Times New Roman" pitchFamily="18" charset="0"/>
                <a:cs typeface="Times New Roman" pitchFamily="18" charset="0"/>
              </a:rPr>
              <a:t>Object detection methods via edge detection are </a:t>
            </a:r>
            <a:r>
              <a:rPr lang="en-US" dirty="0" smtClean="0">
                <a:latin typeface="Times New Roman" pitchFamily="18" charset="0"/>
                <a:cs typeface="Times New Roman" pitchFamily="18" charset="0"/>
              </a:rPr>
              <a:t>unreliable.</a:t>
            </a:r>
          </a:p>
          <a:p>
            <a:r>
              <a:rPr lang="en-US" dirty="0" smtClean="0">
                <a:latin typeface="Times New Roman" pitchFamily="18" charset="0"/>
                <a:cs typeface="Times New Roman" pitchFamily="18" charset="0"/>
              </a:rPr>
              <a:t>Use the advantage of rigid shape of object.</a:t>
            </a:r>
          </a:p>
          <a:p>
            <a:r>
              <a:rPr lang="en-US" dirty="0" smtClean="0">
                <a:latin typeface="Times New Roman" pitchFamily="18" charset="0"/>
                <a:cs typeface="Times New Roman" pitchFamily="18" charset="0"/>
              </a:rPr>
              <a:t>Has </a:t>
            </a:r>
            <a:r>
              <a:rPr lang="en-US" dirty="0" smtClean="0">
                <a:latin typeface="Times New Roman" pitchFamily="18" charset="0"/>
                <a:cs typeface="Times New Roman" pitchFamily="18" charset="0"/>
              </a:rPr>
              <a:t>a good </a:t>
            </a:r>
            <a:r>
              <a:rPr lang="en-US" dirty="0" smtClean="0">
                <a:latin typeface="Times New Roman" pitchFamily="18" charset="0"/>
                <a:cs typeface="Times New Roman" pitchFamily="18" charset="0"/>
              </a:rPr>
              <a:t>performance and low complexity.</a:t>
            </a:r>
          </a:p>
          <a:p>
            <a:r>
              <a:rPr lang="en-US" dirty="0" smtClean="0">
                <a:latin typeface="Times New Roman" pitchFamily="18" charset="0"/>
                <a:cs typeface="Times New Roman" pitchFamily="18" charset="0"/>
              </a:rPr>
              <a:t>Disadvantages:</a:t>
            </a:r>
          </a:p>
          <a:p>
            <a:pPr lvl="1"/>
            <a:r>
              <a:rPr lang="en-US" dirty="0" smtClean="0">
                <a:latin typeface="Times New Roman" pitchFamily="18" charset="0"/>
                <a:cs typeface="Times New Roman" pitchFamily="18" charset="0"/>
              </a:rPr>
              <a:t>Very high dimensional feature vector.</a:t>
            </a:r>
          </a:p>
          <a:p>
            <a:pPr lvl="1"/>
            <a:r>
              <a:rPr lang="en-US" dirty="0" smtClean="0">
                <a:latin typeface="Times New Roman" pitchFamily="18" charset="0"/>
                <a:cs typeface="Times New Roman" pitchFamily="18" charset="0"/>
              </a:rPr>
              <a:t>Lack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multi-scale shape of object.</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spTree>
    <p:extLst>
      <p:ext uri="{BB962C8B-B14F-4D97-AF65-F5344CB8AC3E}">
        <p14:creationId xmlns:p14="http://schemas.microsoft.com/office/powerpoint/2010/main" val="2058991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a:t>Re-implement HOG-based pedestrian detector</a:t>
            </a:r>
            <a:r>
              <a:rPr lang="en-US" dirty="0" smtClean="0"/>
              <a:t>.</a:t>
            </a:r>
            <a:endParaRPr lang="en-US" dirty="0" smtClean="0"/>
          </a:p>
          <a:p>
            <a:r>
              <a:rPr lang="en-US" dirty="0" smtClean="0"/>
              <a:t>Spatial </a:t>
            </a:r>
            <a:r>
              <a:rPr lang="en-US" dirty="0" smtClean="0"/>
              <a:t>Selective Method.</a:t>
            </a:r>
          </a:p>
          <a:p>
            <a:r>
              <a:rPr lang="en-US" dirty="0" smtClean="0"/>
              <a:t>Multi-level Method</a:t>
            </a:r>
            <a:r>
              <a:rPr lang="en-US" dirty="0" smtClean="0"/>
              <a:t>.</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14</a:t>
            </a:fld>
            <a:endParaRPr kumimoji="0" lang="en-US" dirty="0"/>
          </a:p>
        </p:txBody>
      </p:sp>
    </p:spTree>
    <p:extLst>
      <p:ext uri="{BB962C8B-B14F-4D97-AF65-F5344CB8AC3E}">
        <p14:creationId xmlns:p14="http://schemas.microsoft.com/office/powerpoint/2010/main" val="3964603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0875873"/>
              </p:ext>
            </p:extLst>
          </p:nvPr>
        </p:nvGraphicFramePr>
        <p:xfrm>
          <a:off x="457200" y="1600200"/>
          <a:ext cx="3352800" cy="1371600"/>
        </p:xfrm>
        <a:graphic>
          <a:graphicData uri="http://schemas.openxmlformats.org/drawingml/2006/table">
            <a:tbl>
              <a:tblPr firstRow="1" bandRow="1">
                <a:tableStyleId>{5C22544A-7EE6-4342-B048-85BDC9FD1C3A}</a:tableStyleId>
              </a:tblPr>
              <a:tblGrid>
                <a:gridCol w="3352800"/>
              </a:tblGrid>
              <a:tr h="1371600">
                <a:tc>
                  <a:txBody>
                    <a:bodyPr/>
                    <a:lstStyle/>
                    <a:p>
                      <a:r>
                        <a:rPr lang="en-US" sz="2600" dirty="0" smtClean="0"/>
                        <a:t>INRIA pedestrian dataset</a:t>
                      </a:r>
                      <a:endParaRPr lang="en-US" sz="2600" dirty="0"/>
                    </a:p>
                  </a:txBody>
                  <a:tcPr/>
                </a:tc>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55618"/>
            <a:ext cx="4724400" cy="367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624227198"/>
              </p:ext>
            </p:extLst>
          </p:nvPr>
        </p:nvGraphicFramePr>
        <p:xfrm>
          <a:off x="457200" y="2971801"/>
          <a:ext cx="3352800" cy="2362200"/>
        </p:xfrm>
        <a:graphic>
          <a:graphicData uri="http://schemas.openxmlformats.org/drawingml/2006/table">
            <a:tbl>
              <a:tblPr firstRow="1" bandRow="1">
                <a:tableStyleId>{5C22544A-7EE6-4342-B048-85BDC9FD1C3A}</a:tableStyleId>
              </a:tblPr>
              <a:tblGrid>
                <a:gridCol w="3352800"/>
              </a:tblGrid>
              <a:tr h="1189869">
                <a:tc>
                  <a:txBody>
                    <a:bodyPr/>
                    <a:lstStyle/>
                    <a:p>
                      <a:r>
                        <a:rPr lang="en-US" sz="2200" dirty="0" smtClean="0"/>
                        <a:t>Train:</a:t>
                      </a:r>
                    </a:p>
                    <a:p>
                      <a:r>
                        <a:rPr lang="en-US" sz="2200" dirty="0" smtClean="0"/>
                        <a:t>1208 positive windows</a:t>
                      </a:r>
                    </a:p>
                    <a:p>
                      <a:r>
                        <a:rPr lang="en-US" sz="2200" dirty="0" smtClean="0"/>
                        <a:t>1218 negative images</a:t>
                      </a:r>
                      <a:endParaRPr lang="en-US" sz="2200" dirty="0"/>
                    </a:p>
                  </a:txBody>
                  <a:tcPr/>
                </a:tc>
              </a:tr>
              <a:tr h="1172331">
                <a:tc>
                  <a:txBody>
                    <a:bodyPr/>
                    <a:lstStyle/>
                    <a:p>
                      <a:r>
                        <a:rPr lang="en-US" sz="2200" dirty="0" smtClean="0"/>
                        <a:t>Test:</a:t>
                      </a:r>
                    </a:p>
                    <a:p>
                      <a:r>
                        <a:rPr lang="en-US" sz="2200" dirty="0" smtClean="0"/>
                        <a:t>566 positive windows</a:t>
                      </a:r>
                    </a:p>
                    <a:p>
                      <a:r>
                        <a:rPr lang="en-US" sz="2200" dirty="0" smtClean="0"/>
                        <a:t>453 negative images</a:t>
                      </a:r>
                      <a:endParaRPr lang="en-US" sz="2200" dirty="0"/>
                    </a:p>
                  </a:txBody>
                  <a:tcPr/>
                </a:tc>
              </a:tr>
            </a:tbl>
          </a:graphicData>
        </a:graphic>
      </p:graphicFrame>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15</a:t>
            </a:fld>
            <a:endParaRPr kumimoji="0" lang="en-US" dirty="0"/>
          </a:p>
        </p:txBody>
      </p:sp>
    </p:spTree>
    <p:extLst>
      <p:ext uri="{BB962C8B-B14F-4D97-AF65-F5344CB8AC3E}">
        <p14:creationId xmlns:p14="http://schemas.microsoft.com/office/powerpoint/2010/main" val="2622616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16</a:t>
            </a:fld>
            <a:endParaRPr kumimoji="0"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4873185"/>
              </p:ext>
            </p:extLst>
          </p:nvPr>
        </p:nvGraphicFramePr>
        <p:xfrm>
          <a:off x="457200" y="1076323"/>
          <a:ext cx="8229602" cy="5324477"/>
        </p:xfrm>
        <a:graphic>
          <a:graphicData uri="http://schemas.openxmlformats.org/drawingml/2006/table">
            <a:tbl>
              <a:tblPr firstRow="1" bandRow="1">
                <a:tableStyleId>{5C22544A-7EE6-4342-B048-85BDC9FD1C3A}</a:tableStyleId>
              </a:tblPr>
              <a:tblGrid>
                <a:gridCol w="2057400"/>
                <a:gridCol w="1905000"/>
                <a:gridCol w="2286000"/>
                <a:gridCol w="1981202"/>
              </a:tblGrid>
              <a:tr h="794698">
                <a:tc>
                  <a:txBody>
                    <a:bodyPr/>
                    <a:lstStyle/>
                    <a:p>
                      <a:r>
                        <a:rPr lang="en-US" dirty="0" smtClean="0"/>
                        <a:t>Positive images</a:t>
                      </a:r>
                      <a:endParaRPr lang="en-US" dirty="0"/>
                    </a:p>
                  </a:txBody>
                  <a:tcPr/>
                </a:tc>
                <a:tc>
                  <a:txBody>
                    <a:bodyPr/>
                    <a:lstStyle/>
                    <a:p>
                      <a:r>
                        <a:rPr lang="en-US" dirty="0" smtClean="0"/>
                        <a:t>Negative images</a:t>
                      </a:r>
                      <a:endParaRPr lang="en-US" dirty="0"/>
                    </a:p>
                  </a:txBody>
                  <a:tcPr/>
                </a:tc>
                <a:tc>
                  <a:txBody>
                    <a:bodyPr/>
                    <a:lstStyle/>
                    <a:p>
                      <a:r>
                        <a:rPr lang="en-US" dirty="0" smtClean="0"/>
                        <a:t>Positive windows</a:t>
                      </a:r>
                      <a:endParaRPr lang="en-US" dirty="0"/>
                    </a:p>
                  </a:txBody>
                  <a:tcPr/>
                </a:tc>
                <a:tc>
                  <a:txBody>
                    <a:bodyPr/>
                    <a:lstStyle/>
                    <a:p>
                      <a:r>
                        <a:rPr lang="en-US" dirty="0" smtClean="0"/>
                        <a:t>Negative windows</a:t>
                      </a:r>
                      <a:endParaRPr lang="en-US" dirty="0"/>
                    </a:p>
                  </a:txBody>
                  <a:tcPr/>
                </a:tc>
              </a:tr>
              <a:tr h="452977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14339" name="Picture 3" descr="D:\INRIAPerson\INRIAPerson\Train\pos\crop0010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1" y="4068490"/>
            <a:ext cx="2038350" cy="240851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D:\INRIAPerson\INRIAPerson\Train\pos\crop001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251" y="1887459"/>
            <a:ext cx="2017540" cy="20749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D:\INRIAPerson\INRIAPerson\train_64x128_H96\pos\train_64x128_H96\pos\crop001030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D:\INRIAPerson\INRIAPerson\train_64x128_H96\pos\train_64x128_H96\pos\crop001030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D:\INRIAPerson\INRIAPerson\train_64x128_H96\pos\train_64x128_H96\pos\crop001024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434545"/>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9" descr="D:\INRIAPerson\INRIAPerson\Train\neg\02-03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791" y="1905000"/>
            <a:ext cx="193732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D:\INRIAPerson\INRIAPerson\Train\neg\00000094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352800"/>
            <a:ext cx="19304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4347" name="Picture 11" descr="D:\INRIAPerson\INRIAPerson\Train\neg\00000157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4963410"/>
            <a:ext cx="1916520" cy="143739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9888" y="1905001"/>
            <a:ext cx="863199"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0" y="1905001"/>
            <a:ext cx="914102"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9888" y="3390901"/>
            <a:ext cx="900112"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411459"/>
            <a:ext cx="912532" cy="138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95662" y="4963411"/>
            <a:ext cx="912316"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6199" y="4963410"/>
            <a:ext cx="869837"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791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r>
              <a:rPr lang="en-US" dirty="0" smtClean="0"/>
              <a:t>Learning Phase:</a:t>
            </a:r>
          </a:p>
          <a:p>
            <a:pPr lvl="1"/>
            <a:r>
              <a:rPr lang="en-US" dirty="0"/>
              <a:t>Input: positive windows and negative images.</a:t>
            </a:r>
          </a:p>
          <a:p>
            <a:pPr lvl="1"/>
            <a:r>
              <a:rPr lang="en-US" dirty="0"/>
              <a:t>Output: binary classifier</a:t>
            </a:r>
          </a:p>
          <a:p>
            <a:r>
              <a:rPr lang="en-US" dirty="0" smtClean="0"/>
              <a:t>Detection Phase:</a:t>
            </a:r>
          </a:p>
          <a:p>
            <a:pPr lvl="1"/>
            <a:r>
              <a:rPr lang="en-US" dirty="0" smtClean="0"/>
              <a:t>Input: arbitrary image.</a:t>
            </a:r>
          </a:p>
          <a:p>
            <a:pPr lvl="1"/>
            <a:r>
              <a:rPr lang="en-US" dirty="0" smtClean="0"/>
              <a:t>Output: bounding boxes containing pedestrians.</a:t>
            </a:r>
          </a:p>
          <a:p>
            <a:endParaRPr lang="en-US" dirty="0" smtClean="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17</a:t>
            </a:fld>
            <a:endParaRPr kumimoji="0" lang="en-US" dirty="0"/>
          </a:p>
        </p:txBody>
      </p:sp>
    </p:spTree>
    <p:extLst>
      <p:ext uri="{BB962C8B-B14F-4D97-AF65-F5344CB8AC3E}">
        <p14:creationId xmlns:p14="http://schemas.microsoft.com/office/powerpoint/2010/main" val="92898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44562"/>
          </a:xfrm>
        </p:spPr>
        <p:txBody>
          <a:bodyPr>
            <a:normAutofit/>
          </a:bodyPr>
          <a:lstStyle/>
          <a:p>
            <a:r>
              <a:rPr lang="en-US" sz="4000" dirty="0" smtClean="0"/>
              <a:t>Learning Phase</a:t>
            </a:r>
            <a:endParaRPr lang="en-US" sz="4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18</a:t>
            </a:fld>
            <a:endParaRPr kumimoji="0" lang="en-US" dirty="0"/>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14400"/>
            <a:ext cx="5951538" cy="549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807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sz="4000" dirty="0" smtClean="0"/>
              <a:t>Detection Phase</a:t>
            </a:r>
            <a:endParaRPr lang="en-US" sz="4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19</a:t>
            </a:fld>
            <a:endParaRPr kumimoji="0"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14400"/>
            <a:ext cx="5715000" cy="563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11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Introduction</a:t>
            </a:r>
          </a:p>
          <a:p>
            <a:pPr lvl="1"/>
            <a:r>
              <a:rPr lang="en-US" dirty="0" smtClean="0">
                <a:latin typeface="Times New Roman" pitchFamily="18" charset="0"/>
                <a:cs typeface="Times New Roman" pitchFamily="18" charset="0"/>
              </a:rPr>
              <a:t>Problem statement &amp; application</a:t>
            </a:r>
          </a:p>
          <a:p>
            <a:pPr lvl="1"/>
            <a:r>
              <a:rPr lang="en-US" dirty="0" smtClean="0">
                <a:latin typeface="Times New Roman" pitchFamily="18" charset="0"/>
                <a:cs typeface="Times New Roman" pitchFamily="18" charset="0"/>
              </a:rPr>
              <a:t>Challenges</a:t>
            </a:r>
          </a:p>
          <a:p>
            <a:pPr lvl="1"/>
            <a:r>
              <a:rPr lang="en-US" dirty="0" smtClean="0">
                <a:latin typeface="Times New Roman" pitchFamily="18" charset="0"/>
                <a:cs typeface="Times New Roman" pitchFamily="18" charset="0"/>
              </a:rPr>
              <a:t>Existing </a:t>
            </a:r>
            <a:r>
              <a:rPr lang="en-US" dirty="0">
                <a:latin typeface="Times New Roman" pitchFamily="18" charset="0"/>
                <a:cs typeface="Times New Roman" pitchFamily="18" charset="0"/>
              </a:rPr>
              <a:t>approaches</a:t>
            </a:r>
            <a:r>
              <a:rPr lang="en-US" dirty="0" smtClean="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Review HOG and SVM</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Motivation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Overview of </a:t>
            </a:r>
            <a:r>
              <a:rPr lang="en-US" dirty="0" smtClean="0">
                <a:latin typeface="Times New Roman" pitchFamily="18" charset="0"/>
                <a:cs typeface="Times New Roman" pitchFamily="18" charset="0"/>
              </a:rPr>
              <a:t>methodology</a:t>
            </a:r>
            <a:endParaRPr lang="en-US" dirty="0" smtClean="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Learning phase</a:t>
            </a:r>
            <a:endParaRPr lang="en-US" dirty="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Detection phase</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Our contributions</a:t>
            </a:r>
            <a:r>
              <a:rPr lang="en-US" dirty="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Spatial selective approach</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Multi-level based approach</a:t>
            </a:r>
          </a:p>
          <a:p>
            <a:r>
              <a:rPr lang="en-US" dirty="0" smtClean="0">
                <a:latin typeface="Times New Roman" pitchFamily="18" charset="0"/>
                <a:cs typeface="Times New Roman" pitchFamily="18" charset="0"/>
              </a:rPr>
              <a:t>Fusion </a:t>
            </a:r>
            <a:r>
              <a:rPr lang="en-US" dirty="0" smtClean="0">
                <a:latin typeface="Times New Roman" pitchFamily="18" charset="0"/>
                <a:cs typeface="Times New Roman" pitchFamily="18" charset="0"/>
              </a:rPr>
              <a:t>Algorithm -  Mean Shift</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Conclusions</a:t>
            </a:r>
          </a:p>
          <a:p>
            <a:r>
              <a:rPr lang="en-US" dirty="0" smtClean="0">
                <a:latin typeface="Times New Roman" pitchFamily="18" charset="0"/>
                <a:cs typeface="Times New Roman" pitchFamily="18" charset="0"/>
              </a:rPr>
              <a:t>Future work</a:t>
            </a:r>
          </a:p>
          <a:p>
            <a:r>
              <a:rPr lang="en-US" dirty="0" smtClean="0">
                <a:latin typeface="Times New Roman" pitchFamily="18" charset="0"/>
                <a:cs typeface="Times New Roman" pitchFamily="18" charset="0"/>
              </a:rPr>
              <a:t>Reference</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a:t>
            </a:fld>
            <a:endParaRPr kumimoji="0" lang="en-US" dirty="0"/>
          </a:p>
        </p:txBody>
      </p:sp>
    </p:spTree>
    <p:extLst>
      <p:ext uri="{BB962C8B-B14F-4D97-AF65-F5344CB8AC3E}">
        <p14:creationId xmlns:p14="http://schemas.microsoft.com/office/powerpoint/2010/main" val="2978344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re-implementation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5601" y="1709459"/>
            <a:ext cx="5172797" cy="3982006"/>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20</a:t>
            </a:fld>
            <a:endParaRPr kumimoji="0" lang="en-US" dirty="0"/>
          </a:p>
        </p:txBody>
      </p:sp>
    </p:spTree>
    <p:extLst>
      <p:ext uri="{BB962C8B-B14F-4D97-AF65-F5344CB8AC3E}">
        <p14:creationId xmlns:p14="http://schemas.microsoft.com/office/powerpoint/2010/main" val="2212312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21</a:t>
            </a:fld>
            <a:endParaRPr kumimoji="0" lang="en-US" dirty="0"/>
          </a:p>
        </p:txBody>
      </p:sp>
      <p:pic>
        <p:nvPicPr>
          <p:cNvPr id="8194" name="Picture 2" descr="H:\thesis\sosanh\person_200_meanshi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399"/>
            <a:ext cx="4267201" cy="320040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H:\thesis\sosanh\dalal\person_200_o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057399"/>
            <a:ext cx="4267201"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48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5" name="Diagram 4"/>
          <p:cNvGraphicFramePr/>
          <p:nvPr>
            <p:extLst>
              <p:ext uri="{D42A27DB-BD31-4B8C-83A1-F6EECF244321}">
                <p14:modId xmlns:p14="http://schemas.microsoft.com/office/powerpoint/2010/main" val="3519474132"/>
              </p:ext>
            </p:extLst>
          </p:nvPr>
        </p:nvGraphicFramePr>
        <p:xfrm>
          <a:off x="914400" y="1905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22</a:t>
            </a:fld>
            <a:endParaRPr kumimoji="0" lang="en-US" dirty="0"/>
          </a:p>
        </p:txBody>
      </p:sp>
    </p:spTree>
    <p:extLst>
      <p:ext uri="{BB962C8B-B14F-4D97-AF65-F5344CB8AC3E}">
        <p14:creationId xmlns:p14="http://schemas.microsoft.com/office/powerpoint/2010/main" val="777244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Selective Approach</a:t>
            </a:r>
          </a:p>
        </p:txBody>
      </p:sp>
      <p:sp>
        <p:nvSpPr>
          <p:cNvPr id="3" name="Content Placeholder 2"/>
          <p:cNvSpPr>
            <a:spLocks noGrp="1"/>
          </p:cNvSpPr>
          <p:nvPr>
            <p:ph idx="1"/>
          </p:nvPr>
        </p:nvSpPr>
        <p:spPr>
          <a:xfrm>
            <a:off x="457200" y="1600201"/>
            <a:ext cx="8229600" cy="609600"/>
          </a:xfrm>
        </p:spPr>
        <p:txBody>
          <a:bodyPr/>
          <a:lstStyle/>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24100"/>
            <a:ext cx="1790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6" idx="2"/>
          </p:cNvCxnSpPr>
          <p:nvPr/>
        </p:nvCxnSpPr>
        <p:spPr>
          <a:xfrm flipH="1" flipV="1">
            <a:off x="1866900" y="2017931"/>
            <a:ext cx="19050" cy="1792069"/>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952500" y="1371600"/>
            <a:ext cx="18288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a:t>L</a:t>
            </a:r>
            <a:r>
              <a:rPr lang="en-US" dirty="0" smtClean="0"/>
              <a:t>ess informative region</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983295"/>
            <a:ext cx="10858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711036"/>
            <a:ext cx="6762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04109"/>
            <a:ext cx="1057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399309"/>
            <a:ext cx="6953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429000"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8" name="TextBox 17"/>
          <p:cNvSpPr txBox="1"/>
          <p:nvPr/>
        </p:nvSpPr>
        <p:spPr>
          <a:xfrm>
            <a:off x="4646965" y="4572000"/>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9" name="TextBox 18"/>
          <p:cNvSpPr txBox="1"/>
          <p:nvPr/>
        </p:nvSpPr>
        <p:spPr>
          <a:xfrm>
            <a:off x="6109111" y="4569813"/>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20" name="TextBox 19"/>
          <p:cNvSpPr txBox="1"/>
          <p:nvPr/>
        </p:nvSpPr>
        <p:spPr>
          <a:xfrm>
            <a:off x="7375936"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A4,..,Z4]</a:t>
            </a:r>
            <a:endParaRPr lang="en-US" dirty="0"/>
          </a:p>
        </p:txBody>
      </p:sp>
      <p:sp>
        <p:nvSpPr>
          <p:cNvPr id="13" name="Down Arrow 12"/>
          <p:cNvSpPr/>
          <p:nvPr/>
        </p:nvSpPr>
        <p:spPr>
          <a:xfrm>
            <a:off x="5548884" y="5029200"/>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TextBox 13"/>
          <p:cNvSpPr txBox="1"/>
          <p:nvPr/>
        </p:nvSpPr>
        <p:spPr>
          <a:xfrm>
            <a:off x="4114800" y="58790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7" name="Down Arrow Callout 6"/>
          <p:cNvSpPr/>
          <p:nvPr/>
        </p:nvSpPr>
        <p:spPr>
          <a:xfrm>
            <a:off x="5245100" y="3707892"/>
            <a:ext cx="1219201" cy="826008"/>
          </a:xfrm>
          <a:prstGeom prst="downArrowCallout">
            <a:avLst>
              <a:gd name="adj1" fmla="val 34488"/>
              <a:gd name="adj2" fmla="val 35763"/>
              <a:gd name="adj3" fmla="val 31151"/>
              <a:gd name="adj4" fmla="val 4652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Descriptor</a:t>
            </a:r>
            <a:endParaRPr lang="en-US" dirty="0"/>
          </a:p>
        </p:txBody>
      </p:sp>
      <p:sp>
        <p:nvSpPr>
          <p:cNvPr id="9" name="Slide Number Placeholder 8"/>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23</a:t>
            </a:fld>
            <a:endParaRPr kumimoji="0" lang="en-US" dirty="0"/>
          </a:p>
        </p:txBody>
      </p:sp>
    </p:spTree>
    <p:extLst>
      <p:ext uri="{BB962C8B-B14F-4D97-AF65-F5344CB8AC3E}">
        <p14:creationId xmlns:p14="http://schemas.microsoft.com/office/powerpoint/2010/main" val="2670858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Spatial Selective Approach</a:t>
            </a:r>
            <a:endParaRPr lang="en-US" dirty="0"/>
          </a:p>
        </p:txBody>
      </p:sp>
      <p:sp>
        <p:nvSpPr>
          <p:cNvPr id="3" name="Content Placeholder 2"/>
          <p:cNvSpPr>
            <a:spLocks noGrp="1"/>
          </p:cNvSpPr>
          <p:nvPr>
            <p:ph idx="1"/>
          </p:nvPr>
        </p:nvSpPr>
        <p:spPr/>
        <p:txBody>
          <a:bodyPr/>
          <a:lstStyle/>
          <a:p>
            <a:r>
              <a:rPr lang="en-US" dirty="0" smtClean="0"/>
              <a:t>Examples: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286000"/>
            <a:ext cx="713827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24</a:t>
            </a:fld>
            <a:endParaRPr kumimoji="0" lang="en-US" dirty="0"/>
          </a:p>
        </p:txBody>
      </p:sp>
    </p:spTree>
    <p:extLst>
      <p:ext uri="{BB962C8B-B14F-4D97-AF65-F5344CB8AC3E}">
        <p14:creationId xmlns:p14="http://schemas.microsoft.com/office/powerpoint/2010/main" val="664709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Spatial Selective Method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6172200" cy="4876800"/>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25</a:t>
            </a:fld>
            <a:endParaRPr kumimoji="0" lang="en-US" dirty="0"/>
          </a:p>
        </p:txBody>
      </p:sp>
    </p:spTree>
    <p:extLst>
      <p:ext uri="{BB962C8B-B14F-4D97-AF65-F5344CB8AC3E}">
        <p14:creationId xmlns:p14="http://schemas.microsoft.com/office/powerpoint/2010/main" val="1595644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Length </a:t>
            </a:r>
            <a:r>
              <a:rPr lang="en-US" dirty="0" err="1" smtClean="0"/>
              <a:t>v.s</a:t>
            </a:r>
            <a:r>
              <a:rPr lang="en-US" dirty="0" smtClean="0"/>
              <a:t> Speed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619912"/>
              </p:ext>
            </p:extLst>
          </p:nvPr>
        </p:nvGraphicFramePr>
        <p:xfrm>
          <a:off x="457200" y="1752600"/>
          <a:ext cx="7391400" cy="39925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5029200" y="5943600"/>
            <a:ext cx="3886200" cy="369332"/>
          </a:xfrm>
          <a:prstGeom prst="rect">
            <a:avLst/>
          </a:prstGeom>
          <a:noFill/>
        </p:spPr>
        <p:txBody>
          <a:bodyPr wrap="square" rtlCol="0">
            <a:spAutoFit/>
          </a:bodyPr>
          <a:lstStyle/>
          <a:p>
            <a:r>
              <a:rPr lang="en-US" dirty="0" smtClean="0"/>
              <a:t>A:B </a:t>
            </a:r>
            <a:r>
              <a:rPr lang="en-US" dirty="0" smtClean="0">
                <a:sym typeface="Wingdings" pitchFamily="2" charset="2"/>
              </a:rPr>
              <a:t> Deleted cell(s): Overlap cell(s)</a:t>
            </a:r>
            <a:endParaRPr lang="en-US" dirty="0" smtClean="0"/>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26</a:t>
            </a:fld>
            <a:endParaRPr kumimoji="0" lang="en-US" dirty="0"/>
          </a:p>
        </p:txBody>
      </p:sp>
    </p:spTree>
    <p:extLst>
      <p:ext uri="{BB962C8B-B14F-4D97-AF65-F5344CB8AC3E}">
        <p14:creationId xmlns:p14="http://schemas.microsoft.com/office/powerpoint/2010/main" val="3661283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27</a:t>
            </a:fld>
            <a:endParaRPr kumimoji="0" lang="en-US" dirty="0"/>
          </a:p>
        </p:txBody>
      </p:sp>
      <p:pic>
        <p:nvPicPr>
          <p:cNvPr id="5" name="Content Placeholder 4" descr="H:\thesis\old\crop001533_meanshif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114800" cy="3919210"/>
          </a:xfrm>
          <a:prstGeom prst="rect">
            <a:avLst/>
          </a:prstGeom>
          <a:noFill/>
          <a:ln>
            <a:noFill/>
          </a:ln>
        </p:spPr>
      </p:pic>
      <p:pic>
        <p:nvPicPr>
          <p:cNvPr id="6" name="Picture 5" descr="H:\thesis\new\crop001533_meanshift.png"/>
          <p:cNvPicPr/>
          <p:nvPr/>
        </p:nvPicPr>
        <p:blipFill>
          <a:blip r:embed="rId3">
            <a:extLst>
              <a:ext uri="{28A0092B-C50C-407E-A947-70E740481C1C}">
                <a14:useLocalDpi xmlns:a14="http://schemas.microsoft.com/office/drawing/2010/main" val="0"/>
              </a:ext>
            </a:extLst>
          </a:blip>
          <a:srcRect/>
          <a:stretch>
            <a:fillRect/>
          </a:stretch>
        </p:blipFill>
        <p:spPr bwMode="auto">
          <a:xfrm>
            <a:off x="4929186" y="1152528"/>
            <a:ext cx="3910014" cy="3886200"/>
          </a:xfrm>
          <a:prstGeom prst="rect">
            <a:avLst/>
          </a:prstGeom>
          <a:noFill/>
          <a:ln>
            <a:noFill/>
          </a:ln>
        </p:spPr>
      </p:pic>
      <p:sp>
        <p:nvSpPr>
          <p:cNvPr id="7" name="TextBox 6"/>
          <p:cNvSpPr txBox="1"/>
          <p:nvPr/>
        </p:nvSpPr>
        <p:spPr>
          <a:xfrm>
            <a:off x="1995487" y="5338107"/>
            <a:ext cx="1321196" cy="523220"/>
          </a:xfrm>
          <a:prstGeom prst="rect">
            <a:avLst/>
          </a:prstGeom>
          <a:noFill/>
        </p:spPr>
        <p:txBody>
          <a:bodyPr wrap="none" rtlCol="0">
            <a:spAutoFit/>
          </a:bodyPr>
          <a:lstStyle/>
          <a:p>
            <a:r>
              <a:rPr lang="en-US" sz="2800" dirty="0" smtClean="0"/>
              <a:t>Original</a:t>
            </a:r>
            <a:endParaRPr lang="en-US" sz="2800" dirty="0"/>
          </a:p>
        </p:txBody>
      </p:sp>
      <p:sp>
        <p:nvSpPr>
          <p:cNvPr id="8" name="TextBox 7"/>
          <p:cNvSpPr txBox="1"/>
          <p:nvPr/>
        </p:nvSpPr>
        <p:spPr>
          <a:xfrm>
            <a:off x="5867400" y="5338107"/>
            <a:ext cx="2250937" cy="523220"/>
          </a:xfrm>
          <a:prstGeom prst="rect">
            <a:avLst/>
          </a:prstGeom>
          <a:noFill/>
        </p:spPr>
        <p:txBody>
          <a:bodyPr wrap="none" rtlCol="0">
            <a:spAutoFit/>
          </a:bodyPr>
          <a:lstStyle/>
          <a:p>
            <a:r>
              <a:rPr lang="en-US" sz="2800" dirty="0" smtClean="0"/>
              <a:t>Re-implement</a:t>
            </a:r>
            <a:endParaRPr lang="en-US" sz="2800" dirty="0"/>
          </a:p>
        </p:txBody>
      </p:sp>
    </p:spTree>
    <p:extLst>
      <p:ext uri="{BB962C8B-B14F-4D97-AF65-F5344CB8AC3E}">
        <p14:creationId xmlns:p14="http://schemas.microsoft.com/office/powerpoint/2010/main" val="1169066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Approach</a:t>
            </a:r>
          </a:p>
        </p:txBody>
      </p:sp>
      <p:sp>
        <p:nvSpPr>
          <p:cNvPr id="3" name="Content Placeholder 2"/>
          <p:cNvSpPr>
            <a:spLocks noGrp="1"/>
          </p:cNvSpPr>
          <p:nvPr>
            <p:ph idx="1"/>
          </p:nvPr>
        </p:nvSpPr>
        <p:spPr/>
        <p:txBody>
          <a:bodyPr/>
          <a:lstStyle/>
          <a:p>
            <a:r>
              <a:rPr lang="en-US" dirty="0" smtClean="0"/>
              <a:t>Purpose: enhance the performance by getting more information about </a:t>
            </a:r>
            <a:r>
              <a:rPr lang="en-US" dirty="0" smtClean="0"/>
              <a:t>shape </a:t>
            </a:r>
            <a:r>
              <a:rPr lang="en-US" dirty="0" smtClean="0"/>
              <a:t>of object. </a:t>
            </a:r>
          </a:p>
          <a:p>
            <a:r>
              <a:rPr lang="en-US" dirty="0" smtClean="0"/>
              <a:t>Inspired by pyramid model</a:t>
            </a:r>
          </a:p>
          <a:p>
            <a:endParaRPr lang="en-US" dirty="0" smtClean="0"/>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28</a:t>
            </a:fld>
            <a:endParaRPr kumimoji="0"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819400"/>
            <a:ext cx="601375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062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Approach</a:t>
            </a:r>
            <a:endParaRPr lang="en-US" dirty="0"/>
          </a:p>
        </p:txBody>
      </p:sp>
      <p:sp>
        <p:nvSpPr>
          <p:cNvPr id="3" name="Content Placeholder 2"/>
          <p:cNvSpPr>
            <a:spLocks noGrp="1"/>
          </p:cNvSpPr>
          <p:nvPr>
            <p:ph idx="1"/>
          </p:nvPr>
        </p:nvSpPr>
        <p:spPr>
          <a:xfrm>
            <a:off x="457200" y="1600201"/>
            <a:ext cx="8229600" cy="685800"/>
          </a:xfrm>
        </p:spPr>
        <p:txBody>
          <a:bodyPr/>
          <a:lstStyle/>
          <a:p>
            <a:endParaRPr lang="en-US" dirty="0"/>
          </a:p>
        </p:txBody>
      </p:sp>
      <p:pic>
        <p:nvPicPr>
          <p:cNvPr id="3080" name="Picture 8" descr="D:\INRIAPerson\My\M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3617" y="1524001"/>
            <a:ext cx="1205345" cy="24106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D:\INRIAPerson\My\m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255" y="1524001"/>
            <a:ext cx="1205345" cy="241068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INRIAPerson\My\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655" y="1524001"/>
            <a:ext cx="1205345" cy="24106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NRIAPerson\My\m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055" y="1524000"/>
            <a:ext cx="1205345" cy="2410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204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3" name="TextBox 12"/>
          <p:cNvSpPr txBox="1"/>
          <p:nvPr/>
        </p:nvSpPr>
        <p:spPr>
          <a:xfrm>
            <a:off x="49778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4" name="TextBox 13"/>
          <p:cNvSpPr txBox="1"/>
          <p:nvPr/>
        </p:nvSpPr>
        <p:spPr>
          <a:xfrm>
            <a:off x="70352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15" name="TextBox 14"/>
          <p:cNvSpPr txBox="1"/>
          <p:nvPr/>
        </p:nvSpPr>
        <p:spPr>
          <a:xfrm>
            <a:off x="3962400" y="61076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16" name="Down Arrow 15"/>
          <p:cNvSpPr/>
          <p:nvPr/>
        </p:nvSpPr>
        <p:spPr>
          <a:xfrm>
            <a:off x="5105400" y="3934689"/>
            <a:ext cx="762000" cy="78971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t>HOG</a:t>
            </a:r>
            <a:endParaRPr lang="en-US" sz="1600" dirty="0"/>
          </a:p>
        </p:txBody>
      </p:sp>
      <p:sp>
        <p:nvSpPr>
          <p:cNvPr id="17" name="Down Arrow 16"/>
          <p:cNvSpPr/>
          <p:nvPr/>
        </p:nvSpPr>
        <p:spPr>
          <a:xfrm>
            <a:off x="5257800" y="5246132"/>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29</a:t>
            </a:fld>
            <a:endParaRPr kumimoji="0" lang="en-US" dirty="0"/>
          </a:p>
        </p:txBody>
      </p:sp>
    </p:spTree>
    <p:extLst>
      <p:ext uri="{BB962C8B-B14F-4D97-AF65-F5344CB8AC3E}">
        <p14:creationId xmlns:p14="http://schemas.microsoft.com/office/powerpoint/2010/main" val="1921656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Build up a system which automatically detects </a:t>
            </a:r>
            <a:r>
              <a:rPr lang="en-US" dirty="0"/>
              <a:t>and </a:t>
            </a:r>
            <a:r>
              <a:rPr lang="en-US" dirty="0" smtClean="0"/>
              <a:t>localizes </a:t>
            </a:r>
            <a:r>
              <a:rPr lang="en-US" dirty="0"/>
              <a:t>pedestrians in static </a:t>
            </a:r>
            <a:r>
              <a:rPr lang="en-US" dirty="0" smtClean="0"/>
              <a:t>image.</a:t>
            </a:r>
          </a:p>
          <a:p>
            <a:r>
              <a:rPr lang="en-US" dirty="0" smtClean="0"/>
              <a:t>Pedestrians: up-right and fully visible.</a:t>
            </a:r>
          </a:p>
        </p:txBody>
      </p:sp>
      <p:pic>
        <p:nvPicPr>
          <p:cNvPr id="4"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14600"/>
            <a:ext cx="2114793" cy="355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14600"/>
            <a:ext cx="4010891" cy="3595255"/>
          </a:xfrm>
          <a:prstGeom prst="rect">
            <a:avLst/>
          </a:prstGeom>
          <a:noFill/>
          <a:ln>
            <a:noFill/>
          </a:ln>
        </p:spPr>
      </p:pic>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a:t>
            </a:fld>
            <a:endParaRPr kumimoji="0" lang="en-US" dirty="0"/>
          </a:p>
        </p:txBody>
      </p:sp>
    </p:spTree>
    <p:extLst>
      <p:ext uri="{BB962C8B-B14F-4D97-AF65-F5344CB8AC3E}">
        <p14:creationId xmlns:p14="http://schemas.microsoft.com/office/powerpoint/2010/main" val="2447932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r>
              <a:rPr lang="en-US" dirty="0" err="1" smtClean="0"/>
              <a:t>cont</a:t>
            </a:r>
            <a:r>
              <a:rPr lang="en-US"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76075" y="1714748"/>
            <a:ext cx="5191850" cy="3971429"/>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30</a:t>
            </a:fld>
            <a:endParaRPr kumimoji="0" lang="en-US" dirty="0"/>
          </a:p>
        </p:txBody>
      </p:sp>
    </p:spTree>
    <p:extLst>
      <p:ext uri="{BB962C8B-B14F-4D97-AF65-F5344CB8AC3E}">
        <p14:creationId xmlns:p14="http://schemas.microsoft.com/office/powerpoint/2010/main" val="3695688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vector length </a:t>
            </a:r>
            <a:r>
              <a:rPr lang="en-US" dirty="0" err="1" smtClean="0"/>
              <a:t>v.s</a:t>
            </a:r>
            <a:r>
              <a:rPr lang="en-US" dirty="0" smtClean="0"/>
              <a:t> </a:t>
            </a:r>
            <a:r>
              <a:rPr lang="en-US" dirty="0" smtClean="0"/>
              <a:t>Time</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31</a:t>
            </a:fld>
            <a:endParaRPr kumimoji="0" lang="en-US" dirty="0"/>
          </a:p>
        </p:txBody>
      </p:sp>
      <p:sp>
        <p:nvSpPr>
          <p:cNvPr id="3" name="Content Placeholder 2"/>
          <p:cNvSpPr>
            <a:spLocks noGrp="1"/>
          </p:cNvSpPr>
          <p:nvPr>
            <p:ph idx="1"/>
          </p:nvPr>
        </p:nvSpPr>
        <p:spPr/>
        <p:txBody>
          <a:bodyPr/>
          <a:lstStyle/>
          <a:p>
            <a:endParaRPr lang="en-US"/>
          </a:p>
        </p:txBody>
      </p:sp>
      <p:graphicFrame>
        <p:nvGraphicFramePr>
          <p:cNvPr id="6" name="Chart 5"/>
          <p:cNvGraphicFramePr>
            <a:graphicFrameLocks/>
          </p:cNvGraphicFramePr>
          <p:nvPr>
            <p:extLst>
              <p:ext uri="{D42A27DB-BD31-4B8C-83A1-F6EECF244321}">
                <p14:modId xmlns:p14="http://schemas.microsoft.com/office/powerpoint/2010/main" val="2820111641"/>
              </p:ext>
            </p:extLst>
          </p:nvPr>
        </p:nvGraphicFramePr>
        <p:xfrm>
          <a:off x="609600" y="1371600"/>
          <a:ext cx="7696200" cy="4953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3383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32</a:t>
            </a:fld>
            <a:endParaRPr kumimoji="0" lang="en-US" dirty="0"/>
          </a:p>
        </p:txBody>
      </p:sp>
      <p:sp>
        <p:nvSpPr>
          <p:cNvPr id="7" name="TextBox 6"/>
          <p:cNvSpPr txBox="1"/>
          <p:nvPr/>
        </p:nvSpPr>
        <p:spPr>
          <a:xfrm>
            <a:off x="1905000" y="5334000"/>
            <a:ext cx="1491114" cy="584775"/>
          </a:xfrm>
          <a:prstGeom prst="rect">
            <a:avLst/>
          </a:prstGeom>
          <a:noFill/>
        </p:spPr>
        <p:txBody>
          <a:bodyPr wrap="none" rtlCol="0">
            <a:spAutoFit/>
          </a:bodyPr>
          <a:lstStyle/>
          <a:p>
            <a:r>
              <a:rPr lang="en-US" sz="3200" dirty="0" smtClean="0"/>
              <a:t>Original</a:t>
            </a:r>
            <a:endParaRPr lang="en-US" sz="3200" dirty="0"/>
          </a:p>
        </p:txBody>
      </p:sp>
      <p:sp>
        <p:nvSpPr>
          <p:cNvPr id="8" name="TextBox 7"/>
          <p:cNvSpPr txBox="1"/>
          <p:nvPr/>
        </p:nvSpPr>
        <p:spPr>
          <a:xfrm>
            <a:off x="5998143" y="5333999"/>
            <a:ext cx="1980414" cy="584775"/>
          </a:xfrm>
          <a:prstGeom prst="rect">
            <a:avLst/>
          </a:prstGeom>
          <a:noFill/>
        </p:spPr>
        <p:txBody>
          <a:bodyPr wrap="none" rtlCol="0">
            <a:spAutoFit/>
          </a:bodyPr>
          <a:lstStyle/>
          <a:p>
            <a:r>
              <a:rPr lang="en-US" sz="3200" dirty="0" smtClean="0"/>
              <a:t>Multi-level</a:t>
            </a:r>
            <a:endParaRPr lang="en-US" sz="3200" dirty="0"/>
          </a:p>
        </p:txBody>
      </p:sp>
      <p:sp>
        <p:nvSpPr>
          <p:cNvPr id="3" name="Content Placeholder 2"/>
          <p:cNvSpPr>
            <a:spLocks noGrp="1"/>
          </p:cNvSpPr>
          <p:nvPr>
            <p:ph idx="1"/>
          </p:nvPr>
        </p:nvSpPr>
        <p:spPr/>
        <p:txBody>
          <a:bodyPr/>
          <a:lstStyle/>
          <a:p>
            <a:endParaRPr lang="en-US"/>
          </a:p>
        </p:txBody>
      </p:sp>
      <p:pic>
        <p:nvPicPr>
          <p:cNvPr id="15362" name="Picture 2" descr="I:\thesis\sosanh\dalal\crop001704_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61"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H:\thesis\crop001704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400"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4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33</a:t>
            </a:fld>
            <a:endParaRPr kumimoji="0" lang="en-US" dirty="0"/>
          </a:p>
        </p:txBody>
      </p:sp>
      <p:pic>
        <p:nvPicPr>
          <p:cNvPr id="16387" name="Picture 3" descr="I:\thesis\sosanh\dalal\crop001641_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90600"/>
            <a:ext cx="463577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hesis\crop001641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4200"/>
            <a:ext cx="49434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54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Fusion </a:t>
            </a:r>
            <a:r>
              <a:rPr lang="en-US" dirty="0" smtClean="0"/>
              <a:t>Algorithm – Mean Shift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252952" y="1771380"/>
            <a:ext cx="4638096" cy="3858164"/>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34</a:t>
            </a:fld>
            <a:endParaRPr kumimoji="0" lang="en-US" dirty="0"/>
          </a:p>
        </p:txBody>
      </p:sp>
    </p:spTree>
    <p:extLst>
      <p:ext uri="{BB962C8B-B14F-4D97-AF65-F5344CB8AC3E}">
        <p14:creationId xmlns:p14="http://schemas.microsoft.com/office/powerpoint/2010/main" val="2399286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5"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4" name="Group 96"/>
          <p:cNvGrpSpPr>
            <a:grpSpLocks/>
          </p:cNvGrpSpPr>
          <p:nvPr/>
        </p:nvGrpSpPr>
        <p:grpSpPr bwMode="auto">
          <a:xfrm>
            <a:off x="2590800" y="1524000"/>
            <a:ext cx="2819400" cy="2895600"/>
            <a:chOff x="3744" y="4464"/>
            <a:chExt cx="1776" cy="1824"/>
          </a:xfrm>
        </p:grpSpPr>
        <p:sp>
          <p:nvSpPr>
            <p:cNvPr id="145622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6" name="Group 98"/>
            <p:cNvGrpSpPr>
              <a:grpSpLocks/>
            </p:cNvGrpSpPr>
            <p:nvPr/>
          </p:nvGrpSpPr>
          <p:grpSpPr bwMode="auto">
            <a:xfrm>
              <a:off x="4491" y="5231"/>
              <a:ext cx="288" cy="288"/>
              <a:chOff x="4486" y="3484"/>
              <a:chExt cx="288" cy="288"/>
            </a:xfrm>
          </p:grpSpPr>
          <p:sp>
            <p:nvSpPr>
              <p:cNvPr id="145622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2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6230" name="Group 102"/>
          <p:cNvGrpSpPr>
            <a:grpSpLocks/>
          </p:cNvGrpSpPr>
          <p:nvPr/>
        </p:nvGrpSpPr>
        <p:grpSpPr bwMode="auto">
          <a:xfrm>
            <a:off x="4343400" y="2895600"/>
            <a:ext cx="457200" cy="457200"/>
            <a:chOff x="4486" y="3484"/>
            <a:chExt cx="288" cy="288"/>
          </a:xfrm>
        </p:grpSpPr>
        <p:sp>
          <p:nvSpPr>
            <p:cNvPr id="1456231"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2"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3"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6234"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6235" name="Freeform 107"/>
          <p:cNvSpPr>
            <a:spLocks/>
          </p:cNvSpPr>
          <p:nvPr/>
        </p:nvSpPr>
        <p:spPr bwMode="auto">
          <a:xfrm>
            <a:off x="5310188" y="1443038"/>
            <a:ext cx="2170112" cy="1014412"/>
          </a:xfrm>
          <a:custGeom>
            <a:avLst/>
            <a:gdLst>
              <a:gd name="T0" fmla="*/ 1367 w 1367"/>
              <a:gd name="T1" fmla="*/ 21 h 639"/>
              <a:gd name="T2" fmla="*/ 1263 w 1367"/>
              <a:gd name="T3" fmla="*/ 14 h 639"/>
              <a:gd name="T4" fmla="*/ 1201 w 1367"/>
              <a:gd name="T5" fmla="*/ 42 h 639"/>
              <a:gd name="T6" fmla="*/ 874 w 1367"/>
              <a:gd name="T7" fmla="*/ 139 h 639"/>
              <a:gd name="T8" fmla="*/ 798 w 1367"/>
              <a:gd name="T9" fmla="*/ 160 h 639"/>
              <a:gd name="T10" fmla="*/ 756 w 1367"/>
              <a:gd name="T11" fmla="*/ 174 h 639"/>
              <a:gd name="T12" fmla="*/ 743 w 1367"/>
              <a:gd name="T13" fmla="*/ 194 h 639"/>
              <a:gd name="T14" fmla="*/ 722 w 1367"/>
              <a:gd name="T15" fmla="*/ 201 h 639"/>
              <a:gd name="T16" fmla="*/ 715 w 1367"/>
              <a:gd name="T17" fmla="*/ 222 h 639"/>
              <a:gd name="T18" fmla="*/ 687 w 1367"/>
              <a:gd name="T19" fmla="*/ 264 h 639"/>
              <a:gd name="T20" fmla="*/ 631 w 1367"/>
              <a:gd name="T21" fmla="*/ 333 h 639"/>
              <a:gd name="T22" fmla="*/ 437 w 1367"/>
              <a:gd name="T23" fmla="*/ 375 h 639"/>
              <a:gd name="T24" fmla="*/ 402 w 1367"/>
              <a:gd name="T25" fmla="*/ 382 h 639"/>
              <a:gd name="T26" fmla="*/ 361 w 1367"/>
              <a:gd name="T27" fmla="*/ 396 h 639"/>
              <a:gd name="T28" fmla="*/ 347 w 1367"/>
              <a:gd name="T29" fmla="*/ 416 h 639"/>
              <a:gd name="T30" fmla="*/ 326 w 1367"/>
              <a:gd name="T31" fmla="*/ 430 h 639"/>
              <a:gd name="T32" fmla="*/ 250 w 1367"/>
              <a:gd name="T33" fmla="*/ 528 h 639"/>
              <a:gd name="T34" fmla="*/ 180 w 1367"/>
              <a:gd name="T35" fmla="*/ 597 h 639"/>
              <a:gd name="T36" fmla="*/ 139 w 1367"/>
              <a:gd name="T37" fmla="*/ 625 h 639"/>
              <a:gd name="T38" fmla="*/ 118 w 1367"/>
              <a:gd name="T39" fmla="*/ 639 h 639"/>
              <a:gd name="T40" fmla="*/ 0 w 1367"/>
              <a:gd name="T41" fmla="*/ 62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cap="flat">
            <a:solidFill>
              <a:srgbClr val="00CCFF"/>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6" name="AutoShape 108"/>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6237" name="Freeform 109"/>
          <p:cNvSpPr>
            <a:spLocks/>
          </p:cNvSpPr>
          <p:nvPr/>
        </p:nvSpPr>
        <p:spPr bwMode="auto">
          <a:xfrm>
            <a:off x="4645025" y="2103438"/>
            <a:ext cx="2824163" cy="930275"/>
          </a:xfrm>
          <a:custGeom>
            <a:avLst/>
            <a:gdLst>
              <a:gd name="T0" fmla="*/ 1779 w 1779"/>
              <a:gd name="T1" fmla="*/ 42 h 586"/>
              <a:gd name="T2" fmla="*/ 1717 w 1779"/>
              <a:gd name="T3" fmla="*/ 7 h 586"/>
              <a:gd name="T4" fmla="*/ 1696 w 1779"/>
              <a:gd name="T5" fmla="*/ 0 h 586"/>
              <a:gd name="T6" fmla="*/ 1418 w 1779"/>
              <a:gd name="T7" fmla="*/ 42 h 586"/>
              <a:gd name="T8" fmla="*/ 1335 w 1779"/>
              <a:gd name="T9" fmla="*/ 98 h 586"/>
              <a:gd name="T10" fmla="*/ 1286 w 1779"/>
              <a:gd name="T11" fmla="*/ 132 h 586"/>
              <a:gd name="T12" fmla="*/ 1002 w 1779"/>
              <a:gd name="T13" fmla="*/ 250 h 586"/>
              <a:gd name="T14" fmla="*/ 801 w 1779"/>
              <a:gd name="T15" fmla="*/ 313 h 586"/>
              <a:gd name="T16" fmla="*/ 738 w 1779"/>
              <a:gd name="T17" fmla="*/ 361 h 586"/>
              <a:gd name="T18" fmla="*/ 648 w 1779"/>
              <a:gd name="T19" fmla="*/ 417 h 586"/>
              <a:gd name="T20" fmla="*/ 586 w 1779"/>
              <a:gd name="T21" fmla="*/ 472 h 586"/>
              <a:gd name="T22" fmla="*/ 558 w 1779"/>
              <a:gd name="T23" fmla="*/ 514 h 586"/>
              <a:gd name="T24" fmla="*/ 551 w 1779"/>
              <a:gd name="T25" fmla="*/ 535 h 586"/>
              <a:gd name="T26" fmla="*/ 509 w 1779"/>
              <a:gd name="T27" fmla="*/ 563 h 586"/>
              <a:gd name="T28" fmla="*/ 488 w 1779"/>
              <a:gd name="T29" fmla="*/ 576 h 586"/>
              <a:gd name="T30" fmla="*/ 176 w 1779"/>
              <a:gd name="T31" fmla="*/ 549 h 586"/>
              <a:gd name="T32" fmla="*/ 3 w 1779"/>
              <a:gd name="T33" fmla="*/ 583 h 586"/>
              <a:gd name="T34" fmla="*/ 16 w 1779"/>
              <a:gd name="T35" fmla="*/ 5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cap="flat">
            <a:solidFill>
              <a:srgbClr val="FF9900"/>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8" name="AutoShape 110"/>
          <p:cNvSpPr>
            <a:spLocks noChangeArrowheads="1"/>
          </p:cNvSpPr>
          <p:nvPr/>
        </p:nvSpPr>
        <p:spPr bwMode="auto">
          <a:xfrm rot="880212">
            <a:off x="3997325" y="2968625"/>
            <a:ext cx="609600" cy="152400"/>
          </a:xfrm>
          <a:prstGeom prst="rightArrow">
            <a:avLst>
              <a:gd name="adj1" fmla="val 50000"/>
              <a:gd name="adj2" fmla="val 10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9" name="AutoShape 111"/>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6240" name="Freeform 112"/>
          <p:cNvSpPr>
            <a:spLocks/>
          </p:cNvSpPr>
          <p:nvPr/>
        </p:nvSpPr>
        <p:spPr bwMode="auto">
          <a:xfrm>
            <a:off x="4043363" y="3140075"/>
            <a:ext cx="3403600" cy="2632075"/>
          </a:xfrm>
          <a:custGeom>
            <a:avLst/>
            <a:gdLst>
              <a:gd name="T0" fmla="*/ 2144 w 2144"/>
              <a:gd name="T1" fmla="*/ 1658 h 1658"/>
              <a:gd name="T2" fmla="*/ 2033 w 2144"/>
              <a:gd name="T3" fmla="*/ 1610 h 1658"/>
              <a:gd name="T4" fmla="*/ 1978 w 2144"/>
              <a:gd name="T5" fmla="*/ 1582 h 1658"/>
              <a:gd name="T6" fmla="*/ 1915 w 2144"/>
              <a:gd name="T7" fmla="*/ 1534 h 1658"/>
              <a:gd name="T8" fmla="*/ 1881 w 2144"/>
              <a:gd name="T9" fmla="*/ 1492 h 1658"/>
              <a:gd name="T10" fmla="*/ 1853 w 2144"/>
              <a:gd name="T11" fmla="*/ 1450 h 1658"/>
              <a:gd name="T12" fmla="*/ 1811 w 2144"/>
              <a:gd name="T13" fmla="*/ 1395 h 1658"/>
              <a:gd name="T14" fmla="*/ 1485 w 2144"/>
              <a:gd name="T15" fmla="*/ 1291 h 1658"/>
              <a:gd name="T16" fmla="*/ 1402 w 2144"/>
              <a:gd name="T17" fmla="*/ 1256 h 1658"/>
              <a:gd name="T18" fmla="*/ 1381 w 2144"/>
              <a:gd name="T19" fmla="*/ 1249 h 1658"/>
              <a:gd name="T20" fmla="*/ 1318 w 2144"/>
              <a:gd name="T21" fmla="*/ 1193 h 1658"/>
              <a:gd name="T22" fmla="*/ 1284 w 2144"/>
              <a:gd name="T23" fmla="*/ 1159 h 1658"/>
              <a:gd name="T24" fmla="*/ 1249 w 2144"/>
              <a:gd name="T25" fmla="*/ 1096 h 1658"/>
              <a:gd name="T26" fmla="*/ 1166 w 2144"/>
              <a:gd name="T27" fmla="*/ 1034 h 1658"/>
              <a:gd name="T28" fmla="*/ 1131 w 2144"/>
              <a:gd name="T29" fmla="*/ 1027 h 1658"/>
              <a:gd name="T30" fmla="*/ 978 w 2144"/>
              <a:gd name="T31" fmla="*/ 1020 h 1658"/>
              <a:gd name="T32" fmla="*/ 749 w 2144"/>
              <a:gd name="T33" fmla="*/ 874 h 1658"/>
              <a:gd name="T34" fmla="*/ 701 w 2144"/>
              <a:gd name="T35" fmla="*/ 812 h 1658"/>
              <a:gd name="T36" fmla="*/ 666 w 2144"/>
              <a:gd name="T37" fmla="*/ 722 h 1658"/>
              <a:gd name="T38" fmla="*/ 624 w 2144"/>
              <a:gd name="T39" fmla="*/ 617 h 1658"/>
              <a:gd name="T40" fmla="*/ 562 w 2144"/>
              <a:gd name="T41" fmla="*/ 548 h 1658"/>
              <a:gd name="T42" fmla="*/ 541 w 2144"/>
              <a:gd name="T43" fmla="*/ 527 h 1658"/>
              <a:gd name="T44" fmla="*/ 312 w 2144"/>
              <a:gd name="T45" fmla="*/ 472 h 1658"/>
              <a:gd name="T46" fmla="*/ 48 w 2144"/>
              <a:gd name="T47" fmla="*/ 382 h 1658"/>
              <a:gd name="T48" fmla="*/ 0 w 2144"/>
              <a:gd name="T49" fmla="*/ 298 h 1658"/>
              <a:gd name="T50" fmla="*/ 69 w 2144"/>
              <a:gd name="T51" fmla="*/ 125 h 1658"/>
              <a:gd name="T52" fmla="*/ 146 w 2144"/>
              <a:gd name="T53" fmla="*/ 69 h 1658"/>
              <a:gd name="T54" fmla="*/ 187 w 2144"/>
              <a:gd name="T5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43" name="Rectangle 115"/>
          <p:cNvSpPr>
            <a:spLocks noGrp="1" noChangeArrowheads="1"/>
          </p:cNvSpPr>
          <p:nvPr>
            <p:ph type="title"/>
          </p:nvPr>
        </p:nvSpPr>
        <p:spPr/>
        <p:txBody>
          <a:bodyPr/>
          <a:lstStyle/>
          <a:p>
            <a:r>
              <a:rPr lang="en-US"/>
              <a:t>Mean shift</a:t>
            </a:r>
          </a:p>
        </p:txBody>
      </p:sp>
      <p:sp>
        <p:nvSpPr>
          <p:cNvPr id="1456244" name="Rectangle 116"/>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smtClean="0"/>
              <a:t>Ukrainitz</a:t>
            </a:r>
            <a:r>
              <a:rPr lang="en-US" sz="1400" b="0" dirty="0" smtClean="0"/>
              <a:t> </a:t>
            </a:r>
            <a:r>
              <a:rPr lang="en-US" sz="1400" b="0" dirty="0"/>
              <a:t>&amp;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35</a:t>
            </a:fld>
            <a:endParaRPr kumimoji="0" lang="en-US"/>
          </a:p>
        </p:txBody>
      </p:sp>
    </p:spTree>
    <p:extLst>
      <p:ext uri="{BB962C8B-B14F-4D97-AF65-F5344CB8AC3E}">
        <p14:creationId xmlns:p14="http://schemas.microsoft.com/office/powerpoint/2010/main" val="2234325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1456224"/>
                                        </p:tgtEl>
                                        <p:attrNameLst>
                                          <p:attrName>style.visibility</p:attrName>
                                        </p:attrNameLst>
                                      </p:cBhvr>
                                      <p:to>
                                        <p:strVal val="visible"/>
                                      </p:to>
                                    </p:set>
                                    <p:anim calcmode="lin" valueType="num">
                                      <p:cBhvr>
                                        <p:cTn id="7" dur="500" fill="hold"/>
                                        <p:tgtEl>
                                          <p:spTgt spid="1456224"/>
                                        </p:tgtEl>
                                        <p:attrNameLst>
                                          <p:attrName>ppt_w</p:attrName>
                                        </p:attrNameLst>
                                      </p:cBhvr>
                                      <p:tavLst>
                                        <p:tav tm="0">
                                          <p:val>
                                            <p:strVal val="2/3*#ppt_w"/>
                                          </p:val>
                                        </p:tav>
                                        <p:tav tm="100000">
                                          <p:val>
                                            <p:strVal val="#ppt_w"/>
                                          </p:val>
                                        </p:tav>
                                      </p:tavLst>
                                    </p:anim>
                                    <p:anim calcmode="lin" valueType="num">
                                      <p:cBhvr>
                                        <p:cTn id="8" dur="500" fill="hold"/>
                                        <p:tgtEl>
                                          <p:spTgt spid="1456224"/>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456234"/>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456235"/>
                                        </p:tgtEl>
                                        <p:attrNameLst>
                                          <p:attrName>style.visibility</p:attrName>
                                        </p:attrNameLst>
                                      </p:cBhvr>
                                      <p:to>
                                        <p:strVal val="visible"/>
                                      </p:to>
                                    </p:set>
                                    <p:animEffect transition="in" filter="wipe(up)">
                                      <p:cBhvr>
                                        <p:cTn id="14" dur="500"/>
                                        <p:tgtEl>
                                          <p:spTgt spid="1456235"/>
                                        </p:tgtEl>
                                      </p:cBhvr>
                                    </p:animEffect>
                                  </p:childTnLst>
                                </p:cTn>
                              </p:par>
                            </p:childTnLst>
                          </p:cTn>
                        </p:par>
                        <p:par>
                          <p:cTn id="15" fill="hold" nodeType="afterGroup">
                            <p:stCondLst>
                              <p:cond delay="1000"/>
                            </p:stCondLst>
                            <p:childTnLst>
                              <p:par>
                                <p:cTn id="16" presetID="1" presetClass="exit" presetSubtype="0" fill="hold" grpId="1" nodeType="afterEffect">
                                  <p:stCondLst>
                                    <p:cond delay="5000"/>
                                  </p:stCondLst>
                                  <p:childTnLst>
                                    <p:set>
                                      <p:cBhvr>
                                        <p:cTn id="17" dur="1" fill="hold">
                                          <p:stCondLst>
                                            <p:cond delay="0"/>
                                          </p:stCondLst>
                                        </p:cTn>
                                        <p:tgtEl>
                                          <p:spTgt spid="145623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nodeType="clickEffect">
                                  <p:stCondLst>
                                    <p:cond delay="0"/>
                                  </p:stCondLst>
                                  <p:childTnLst>
                                    <p:set>
                                      <p:cBhvr>
                                        <p:cTn id="21" dur="1" fill="hold">
                                          <p:stCondLst>
                                            <p:cond delay="0"/>
                                          </p:stCondLst>
                                        </p:cTn>
                                        <p:tgtEl>
                                          <p:spTgt spid="1456230"/>
                                        </p:tgtEl>
                                        <p:attrNameLst>
                                          <p:attrName>style.visibility</p:attrName>
                                        </p:attrNameLst>
                                      </p:cBhvr>
                                      <p:to>
                                        <p:strVal val="visible"/>
                                      </p:to>
                                    </p:set>
                                    <p:anim calcmode="lin" valueType="num">
                                      <p:cBhvr>
                                        <p:cTn id="22" dur="500" fill="hold"/>
                                        <p:tgtEl>
                                          <p:spTgt spid="1456230"/>
                                        </p:tgtEl>
                                        <p:attrNameLst>
                                          <p:attrName>ppt_w</p:attrName>
                                        </p:attrNameLst>
                                      </p:cBhvr>
                                      <p:tavLst>
                                        <p:tav tm="0">
                                          <p:val>
                                            <p:strVal val="4*#ppt_w"/>
                                          </p:val>
                                        </p:tav>
                                        <p:tav tm="100000">
                                          <p:val>
                                            <p:strVal val="#ppt_w"/>
                                          </p:val>
                                        </p:tav>
                                      </p:tavLst>
                                    </p:anim>
                                    <p:anim calcmode="lin" valueType="num">
                                      <p:cBhvr>
                                        <p:cTn id="23" dur="500" fill="hold"/>
                                        <p:tgtEl>
                                          <p:spTgt spid="1456230"/>
                                        </p:tgtEl>
                                        <p:attrNameLst>
                                          <p:attrName>ppt_h</p:attrName>
                                        </p:attrNameLst>
                                      </p:cBhvr>
                                      <p:tavLst>
                                        <p:tav tm="0">
                                          <p:val>
                                            <p:strVal val="4*#ppt_h"/>
                                          </p:val>
                                        </p:tav>
                                        <p:tav tm="100000">
                                          <p:val>
                                            <p:strVal val="#ppt_h"/>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456236"/>
                                        </p:tgtEl>
                                        <p:attrNameLst>
                                          <p:attrName>style.visibility</p:attrName>
                                        </p:attrNameLst>
                                      </p:cBhvr>
                                      <p:to>
                                        <p:strVal val="visible"/>
                                      </p:to>
                                    </p:se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456237"/>
                                        </p:tgtEl>
                                        <p:attrNameLst>
                                          <p:attrName>style.visibility</p:attrName>
                                        </p:attrNameLst>
                                      </p:cBhvr>
                                      <p:to>
                                        <p:strVal val="visible"/>
                                      </p:to>
                                    </p:set>
                                    <p:animEffect transition="in" filter="wipe(up)">
                                      <p:cBhvr>
                                        <p:cTn id="29" dur="500"/>
                                        <p:tgtEl>
                                          <p:spTgt spid="1456237"/>
                                        </p:tgtEl>
                                      </p:cBhvr>
                                    </p:animEffect>
                                  </p:childTnLst>
                                </p:cTn>
                              </p:par>
                            </p:childTnLst>
                          </p:cTn>
                        </p:par>
                        <p:par>
                          <p:cTn id="30" fill="hold" nodeType="afterGroup">
                            <p:stCondLst>
                              <p:cond delay="1000"/>
                            </p:stCondLst>
                            <p:childTnLst>
                              <p:par>
                                <p:cTn id="31" presetID="1" presetClass="exit" presetSubtype="0" fill="hold" grpId="1" nodeType="afterEffect">
                                  <p:stCondLst>
                                    <p:cond delay="5000"/>
                                  </p:stCondLst>
                                  <p:childTnLst>
                                    <p:set>
                                      <p:cBhvr>
                                        <p:cTn id="32" dur="1" fill="hold">
                                          <p:stCondLst>
                                            <p:cond delay="0"/>
                                          </p:stCondLst>
                                        </p:cTn>
                                        <p:tgtEl>
                                          <p:spTgt spid="145623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56238"/>
                                        </p:tgtEl>
                                        <p:attrNameLst>
                                          <p:attrName>style.visibility</p:attrName>
                                        </p:attrNameLst>
                                      </p:cBhvr>
                                      <p:to>
                                        <p:strVal val="visible"/>
                                      </p:to>
                                    </p:set>
                                    <p:animEffect transition="in" filter="wipe(left)">
                                      <p:cBhvr>
                                        <p:cTn id="37" dur="500"/>
                                        <p:tgtEl>
                                          <p:spTgt spid="145623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456239"/>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1" nodeType="afterEffect">
                                  <p:stCondLst>
                                    <p:cond delay="0"/>
                                  </p:stCondLst>
                                  <p:childTnLst>
                                    <p:set>
                                      <p:cBhvr>
                                        <p:cTn id="42" dur="1" fill="hold">
                                          <p:stCondLst>
                                            <p:cond delay="0"/>
                                          </p:stCondLst>
                                        </p:cTn>
                                        <p:tgtEl>
                                          <p:spTgt spid="145623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456240"/>
                                        </p:tgtEl>
                                        <p:attrNameLst>
                                          <p:attrName>style.visibility</p:attrName>
                                        </p:attrNameLst>
                                      </p:cBhvr>
                                      <p:to>
                                        <p:strVal val="visible"/>
                                      </p:to>
                                    </p:set>
                                    <p:animEffect transition="in" filter="wipe(down)">
                                      <p:cBhvr>
                                        <p:cTn id="46" dur="500"/>
                                        <p:tgtEl>
                                          <p:spTgt spid="1456240"/>
                                        </p:tgtEl>
                                      </p:cBhvr>
                                    </p:animEffect>
                                  </p:childTnLst>
                                </p:cTn>
                              </p:par>
                            </p:childTnLst>
                          </p:cTn>
                        </p:par>
                        <p:par>
                          <p:cTn id="47" fill="hold" nodeType="afterGroup">
                            <p:stCondLst>
                              <p:cond delay="1000"/>
                            </p:stCondLst>
                            <p:childTnLst>
                              <p:par>
                                <p:cTn id="48" presetID="1" presetClass="exit" presetSubtype="0" fill="hold" grpId="1" nodeType="afterEffect">
                                  <p:stCondLst>
                                    <p:cond delay="3000"/>
                                  </p:stCondLst>
                                  <p:childTnLst>
                                    <p:set>
                                      <p:cBhvr>
                                        <p:cTn id="49" dur="1" fill="hold">
                                          <p:stCondLst>
                                            <p:cond delay="0"/>
                                          </p:stCondLst>
                                        </p:cTn>
                                        <p:tgtEl>
                                          <p:spTgt spid="1456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6234" grpId="0" animBg="1"/>
      <p:bldP spid="1456235" grpId="0" animBg="1"/>
      <p:bldP spid="1456235" grpId="1" animBg="1"/>
      <p:bldP spid="1456236" grpId="0" animBg="1"/>
      <p:bldP spid="1456237" grpId="0" animBg="1"/>
      <p:bldP spid="1456237" grpId="1" animBg="1"/>
      <p:bldP spid="1456238" grpId="0" animBg="1"/>
      <p:bldP spid="1456239" grpId="0" animBg="1"/>
      <p:bldP spid="1456239" grpId="1" animBg="1"/>
      <p:bldP spid="1456240" grpId="0" animBg="1"/>
      <p:bldP spid="14562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2" name="Group 96"/>
          <p:cNvGrpSpPr>
            <a:grpSpLocks/>
          </p:cNvGrpSpPr>
          <p:nvPr/>
        </p:nvGrpSpPr>
        <p:grpSpPr bwMode="auto">
          <a:xfrm>
            <a:off x="2590800" y="1524000"/>
            <a:ext cx="2819400" cy="2895600"/>
            <a:chOff x="3744" y="4464"/>
            <a:chExt cx="1776" cy="1824"/>
          </a:xfrm>
        </p:grpSpPr>
        <p:sp>
          <p:nvSpPr>
            <p:cNvPr id="145827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4" name="Group 98"/>
            <p:cNvGrpSpPr>
              <a:grpSpLocks/>
            </p:cNvGrpSpPr>
            <p:nvPr/>
          </p:nvGrpSpPr>
          <p:grpSpPr bwMode="auto">
            <a:xfrm>
              <a:off x="4491" y="5231"/>
              <a:ext cx="288" cy="288"/>
              <a:chOff x="4486" y="3484"/>
              <a:chExt cx="288" cy="288"/>
            </a:xfrm>
          </p:grpSpPr>
          <p:sp>
            <p:nvSpPr>
              <p:cNvPr id="145827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7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8278" name="Group 102"/>
          <p:cNvGrpSpPr>
            <a:grpSpLocks/>
          </p:cNvGrpSpPr>
          <p:nvPr/>
        </p:nvGrpSpPr>
        <p:grpSpPr bwMode="auto">
          <a:xfrm>
            <a:off x="4343400" y="2895600"/>
            <a:ext cx="457200" cy="457200"/>
            <a:chOff x="4486" y="3484"/>
            <a:chExt cx="288" cy="288"/>
          </a:xfrm>
        </p:grpSpPr>
        <p:sp>
          <p:nvSpPr>
            <p:cNvPr id="1458279"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80"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81"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8282"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8283" name="AutoShape 107"/>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8284" name="AutoShape 108"/>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8287" name="Rectangle 111"/>
          <p:cNvSpPr>
            <a:spLocks noGrp="1" noChangeArrowheads="1"/>
          </p:cNvSpPr>
          <p:nvPr>
            <p:ph type="title"/>
          </p:nvPr>
        </p:nvSpPr>
        <p:spPr/>
        <p:txBody>
          <a:bodyPr/>
          <a:lstStyle/>
          <a:p>
            <a:r>
              <a:rPr lang="en-US"/>
              <a:t>Mean shift</a:t>
            </a:r>
          </a:p>
        </p:txBody>
      </p:sp>
      <p:sp>
        <p:nvSpPr>
          <p:cNvPr id="1458288"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36</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0993228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1458272"/>
                                        </p:tgtEl>
                                        <p:attrNameLst>
                                          <p:attrName>ppt_x</p:attrName>
                                          <p:attrName>ppt_y</p:attrName>
                                        </p:attrNameLst>
                                      </p:cBhvr>
                                      <p:rCtr x="2917" y="111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582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7"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8"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9"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0"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1"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2"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3"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4"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5"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6"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7"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8"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9"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0"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1"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2"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3"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4"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5"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6"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7"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8"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9"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0"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1"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2"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3"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4"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5"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6"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7"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8"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9"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0"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1"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2"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3"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4"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5"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6"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7"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8"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9"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0"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1"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2"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3"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4"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5"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6"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7"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8"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9"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0"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1"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2"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3"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4"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5"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6"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7"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8"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9"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0"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1"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2"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3"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4"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5"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6"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7"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8"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9"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0"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1"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2"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3"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4"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5"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6"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7"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8"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9"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0"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2"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3"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4"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5"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6"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7"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8"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0" name="Group 96"/>
          <p:cNvGrpSpPr>
            <a:grpSpLocks/>
          </p:cNvGrpSpPr>
          <p:nvPr/>
        </p:nvGrpSpPr>
        <p:grpSpPr bwMode="auto">
          <a:xfrm>
            <a:off x="3167063" y="1676400"/>
            <a:ext cx="2819400" cy="2895600"/>
            <a:chOff x="3744" y="4464"/>
            <a:chExt cx="1776" cy="1824"/>
          </a:xfrm>
        </p:grpSpPr>
        <p:sp>
          <p:nvSpPr>
            <p:cNvPr id="1460321"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2" name="Group 98"/>
            <p:cNvGrpSpPr>
              <a:grpSpLocks/>
            </p:cNvGrpSpPr>
            <p:nvPr/>
          </p:nvGrpSpPr>
          <p:grpSpPr bwMode="auto">
            <a:xfrm>
              <a:off x="4491" y="5231"/>
              <a:ext cx="288" cy="288"/>
              <a:chOff x="4486" y="3484"/>
              <a:chExt cx="288" cy="288"/>
            </a:xfrm>
          </p:grpSpPr>
          <p:sp>
            <p:nvSpPr>
              <p:cNvPr id="1460323"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24"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25"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0326"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0327"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0328"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0329" name="Group 105"/>
          <p:cNvGrpSpPr>
            <a:grpSpLocks/>
          </p:cNvGrpSpPr>
          <p:nvPr/>
        </p:nvGrpSpPr>
        <p:grpSpPr bwMode="auto">
          <a:xfrm>
            <a:off x="5029200" y="3200400"/>
            <a:ext cx="457200" cy="457200"/>
            <a:chOff x="4486" y="3484"/>
            <a:chExt cx="288" cy="288"/>
          </a:xfrm>
        </p:grpSpPr>
        <p:sp>
          <p:nvSpPr>
            <p:cNvPr id="1460330"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31"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32"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0333" name="AutoShape 109"/>
          <p:cNvSpPr>
            <a:spLocks noChangeArrowheads="1"/>
          </p:cNvSpPr>
          <p:nvPr/>
        </p:nvSpPr>
        <p:spPr bwMode="auto">
          <a:xfrm rot="1324470">
            <a:off x="4565650" y="3200400"/>
            <a:ext cx="685800" cy="152400"/>
          </a:xfrm>
          <a:prstGeom prst="rightArrow">
            <a:avLst>
              <a:gd name="adj1" fmla="val 50000"/>
              <a:gd name="adj2" fmla="val 1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nchorCtr="1"/>
          <a:lstStyle/>
          <a:p>
            <a:pPr algn="ctr" eaLnBrk="1" hangingPunct="1"/>
            <a:endParaRPr lang="en-US" sz="1800" b="0"/>
          </a:p>
        </p:txBody>
      </p:sp>
      <p:sp>
        <p:nvSpPr>
          <p:cNvPr id="1460336" name="Rectangle 112"/>
          <p:cNvSpPr>
            <a:spLocks noGrp="1" noChangeArrowheads="1"/>
          </p:cNvSpPr>
          <p:nvPr>
            <p:ph type="title"/>
          </p:nvPr>
        </p:nvSpPr>
        <p:spPr/>
        <p:txBody>
          <a:bodyPr/>
          <a:lstStyle/>
          <a:p>
            <a:r>
              <a:rPr lang="en-US"/>
              <a:t>Mean shift</a:t>
            </a:r>
          </a:p>
        </p:txBody>
      </p:sp>
      <p:sp>
        <p:nvSpPr>
          <p:cNvPr id="1460337"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37</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8063359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0329"/>
                                        </p:tgtEl>
                                        <p:attrNameLst>
                                          <p:attrName>style.visibility</p:attrName>
                                        </p:attrNameLst>
                                      </p:cBhvr>
                                      <p:to>
                                        <p:strVal val="visible"/>
                                      </p:to>
                                    </p:set>
                                    <p:anim calcmode="lin" valueType="num">
                                      <p:cBhvr>
                                        <p:cTn id="7" dur="500" fill="hold"/>
                                        <p:tgtEl>
                                          <p:spTgt spid="1460329"/>
                                        </p:tgtEl>
                                        <p:attrNameLst>
                                          <p:attrName>ppt_w</p:attrName>
                                        </p:attrNameLst>
                                      </p:cBhvr>
                                      <p:tavLst>
                                        <p:tav tm="0">
                                          <p:val>
                                            <p:strVal val="4*#ppt_w"/>
                                          </p:val>
                                        </p:tav>
                                        <p:tav tm="100000">
                                          <p:val>
                                            <p:strVal val="#ppt_w"/>
                                          </p:val>
                                        </p:tav>
                                      </p:tavLst>
                                    </p:anim>
                                    <p:anim calcmode="lin" valueType="num">
                                      <p:cBhvr>
                                        <p:cTn id="8" dur="500" fill="hold"/>
                                        <p:tgtEl>
                                          <p:spTgt spid="1460329"/>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460333"/>
                                        </p:tgtEl>
                                        <p:attrNameLst>
                                          <p:attrName>style.visibility</p:attrName>
                                        </p:attrNameLst>
                                      </p:cBhvr>
                                      <p:to>
                                        <p:strVal val="visible"/>
                                      </p:to>
                                    </p:set>
                                    <p:animEffect transition="in" filter="wipe(left)">
                                      <p:cBhvr>
                                        <p:cTn id="12" dur="500"/>
                                        <p:tgtEl>
                                          <p:spTgt spid="1460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3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5"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6"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7"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8"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9"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0"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1"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2"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3"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4"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5"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6"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7"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8"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9"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0"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1"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2"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3"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4"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5"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6"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7"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8"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9"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0"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1"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2"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3"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4"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5"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6"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7"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8"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9"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0"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1"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2"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3"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4"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5"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6"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7"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8"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9"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0"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1"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2"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3"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4"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5"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6"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7"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8"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9"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0"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1"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2"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3"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4"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5"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6"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7"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8"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9"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0"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1"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2"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3"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4"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5"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6"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7"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8"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9"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0"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1"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2"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3"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4"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5"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6"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7"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8"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0"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1"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2"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3"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4"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5"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6"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68" name="Group 96"/>
          <p:cNvGrpSpPr>
            <a:grpSpLocks/>
          </p:cNvGrpSpPr>
          <p:nvPr/>
        </p:nvGrpSpPr>
        <p:grpSpPr bwMode="auto">
          <a:xfrm>
            <a:off x="3167063" y="1676400"/>
            <a:ext cx="2819400" cy="2895600"/>
            <a:chOff x="3744" y="4464"/>
            <a:chExt cx="1776" cy="1824"/>
          </a:xfrm>
        </p:grpSpPr>
        <p:sp>
          <p:nvSpPr>
            <p:cNvPr id="1462369"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70" name="Group 98"/>
            <p:cNvGrpSpPr>
              <a:grpSpLocks/>
            </p:cNvGrpSpPr>
            <p:nvPr/>
          </p:nvGrpSpPr>
          <p:grpSpPr bwMode="auto">
            <a:xfrm>
              <a:off x="4491" y="5231"/>
              <a:ext cx="288" cy="288"/>
              <a:chOff x="4486" y="3484"/>
              <a:chExt cx="288" cy="288"/>
            </a:xfrm>
          </p:grpSpPr>
          <p:sp>
            <p:nvSpPr>
              <p:cNvPr id="1462371"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2"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73"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2374"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2375"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2376"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2377" name="Group 105"/>
          <p:cNvGrpSpPr>
            <a:grpSpLocks/>
          </p:cNvGrpSpPr>
          <p:nvPr/>
        </p:nvGrpSpPr>
        <p:grpSpPr bwMode="auto">
          <a:xfrm>
            <a:off x="5029200" y="3200400"/>
            <a:ext cx="457200" cy="457200"/>
            <a:chOff x="4486" y="3484"/>
            <a:chExt cx="288" cy="288"/>
          </a:xfrm>
        </p:grpSpPr>
        <p:sp>
          <p:nvSpPr>
            <p:cNvPr id="1462378"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9"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80"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2383" name="Rectangle 111"/>
          <p:cNvSpPr>
            <a:spLocks noGrp="1" noChangeArrowheads="1"/>
          </p:cNvSpPr>
          <p:nvPr>
            <p:ph type="title"/>
          </p:nvPr>
        </p:nvSpPr>
        <p:spPr/>
        <p:txBody>
          <a:bodyPr/>
          <a:lstStyle/>
          <a:p>
            <a:r>
              <a:rPr lang="en-US"/>
              <a:t>Mean shift</a:t>
            </a:r>
          </a:p>
        </p:txBody>
      </p:sp>
      <p:sp>
        <p:nvSpPr>
          <p:cNvPr id="1462385"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38</a:t>
            </a:fld>
            <a:endParaRPr kumimoji="0" lang="en-US" dirty="0"/>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467484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1462368"/>
                                        </p:tgtEl>
                                        <p:attrNameLst>
                                          <p:attrName>ppt_x</p:attrName>
                                          <p:attrName>ppt_y</p:attrName>
                                        </p:attrNameLst>
                                      </p:cBhvr>
                                      <p:rCtr x="3750" y="2221"/>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23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3"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4"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5"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6"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7"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8"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9"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0"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1"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2"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3"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4"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5"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6"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7"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8"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9"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0"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1"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2"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3"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4"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5"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6"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7"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8"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9"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0"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1"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2"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3"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4"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5"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6"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7"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8"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9"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0"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1"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2"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3"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4"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5"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6"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7"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8"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9"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0"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1"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2"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3"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4"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5"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6"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7"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8"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9"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0"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1"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2"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3"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4"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5"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6"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7"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8"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9"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0"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1"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2"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3"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4"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5"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6"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7"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8"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9"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0"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1"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2"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3"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4"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5"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6"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8"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9"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0"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1"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2"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3"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4"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6" name="Group 96"/>
          <p:cNvGrpSpPr>
            <a:grpSpLocks/>
          </p:cNvGrpSpPr>
          <p:nvPr/>
        </p:nvGrpSpPr>
        <p:grpSpPr bwMode="auto">
          <a:xfrm>
            <a:off x="3841750" y="1981200"/>
            <a:ext cx="2819400" cy="2895600"/>
            <a:chOff x="3744" y="4464"/>
            <a:chExt cx="1776" cy="1824"/>
          </a:xfrm>
        </p:grpSpPr>
        <p:sp>
          <p:nvSpPr>
            <p:cNvPr id="1464417"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8" name="Group 98"/>
            <p:cNvGrpSpPr>
              <a:grpSpLocks/>
            </p:cNvGrpSpPr>
            <p:nvPr/>
          </p:nvGrpSpPr>
          <p:grpSpPr bwMode="auto">
            <a:xfrm>
              <a:off x="4491" y="5231"/>
              <a:ext cx="288" cy="288"/>
              <a:chOff x="4486" y="3484"/>
              <a:chExt cx="288" cy="288"/>
            </a:xfrm>
          </p:grpSpPr>
          <p:sp>
            <p:nvSpPr>
              <p:cNvPr id="1464419"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0"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1"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4422"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4423"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4424"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dirty="0"/>
              <a:t>Mean Shift</a:t>
            </a:r>
          </a:p>
          <a:p>
            <a:pPr algn="ctr" eaLnBrk="1" hangingPunct="1"/>
            <a:r>
              <a:rPr lang="en-US" sz="1600" b="0" dirty="0"/>
              <a:t>vector</a:t>
            </a:r>
          </a:p>
        </p:txBody>
      </p:sp>
      <p:grpSp>
        <p:nvGrpSpPr>
          <p:cNvPr id="1464425" name="Group 105"/>
          <p:cNvGrpSpPr>
            <a:grpSpLocks/>
          </p:cNvGrpSpPr>
          <p:nvPr/>
        </p:nvGrpSpPr>
        <p:grpSpPr bwMode="auto">
          <a:xfrm>
            <a:off x="5389563" y="3265488"/>
            <a:ext cx="457200" cy="457200"/>
            <a:chOff x="4486" y="3484"/>
            <a:chExt cx="288" cy="288"/>
          </a:xfrm>
        </p:grpSpPr>
        <p:sp>
          <p:nvSpPr>
            <p:cNvPr id="1464426"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7"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8"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4429" name="AutoShape 109"/>
          <p:cNvSpPr>
            <a:spLocks noChangeArrowheads="1"/>
          </p:cNvSpPr>
          <p:nvPr/>
        </p:nvSpPr>
        <p:spPr bwMode="auto">
          <a:xfrm rot="618372">
            <a:off x="5280025" y="3375025"/>
            <a:ext cx="381000" cy="152400"/>
          </a:xfrm>
          <a:prstGeom prst="rightArrow">
            <a:avLst>
              <a:gd name="adj1" fmla="val 50000"/>
              <a:gd name="adj2" fmla="val 6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32" name="Rectangle 112"/>
          <p:cNvSpPr>
            <a:spLocks noGrp="1" noChangeArrowheads="1"/>
          </p:cNvSpPr>
          <p:nvPr>
            <p:ph type="title"/>
          </p:nvPr>
        </p:nvSpPr>
        <p:spPr/>
        <p:txBody>
          <a:bodyPr/>
          <a:lstStyle/>
          <a:p>
            <a:r>
              <a:rPr lang="en-US"/>
              <a:t>Mean shift</a:t>
            </a:r>
          </a:p>
        </p:txBody>
      </p:sp>
      <p:sp>
        <p:nvSpPr>
          <p:cNvPr id="1464433"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a:t>Ukrainitz</a:t>
            </a:r>
            <a:r>
              <a:rPr lang="en-US" sz="1400" b="0" dirty="0"/>
              <a:t> &amp;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39</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53226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4425"/>
                                        </p:tgtEl>
                                        <p:attrNameLst>
                                          <p:attrName>style.visibility</p:attrName>
                                        </p:attrNameLst>
                                      </p:cBhvr>
                                      <p:to>
                                        <p:strVal val="visible"/>
                                      </p:to>
                                    </p:set>
                                    <p:anim calcmode="lin" valueType="num">
                                      <p:cBhvr>
                                        <p:cTn id="7" dur="500" fill="hold"/>
                                        <p:tgtEl>
                                          <p:spTgt spid="1464425"/>
                                        </p:tgtEl>
                                        <p:attrNameLst>
                                          <p:attrName>ppt_w</p:attrName>
                                        </p:attrNameLst>
                                      </p:cBhvr>
                                      <p:tavLst>
                                        <p:tav tm="0">
                                          <p:val>
                                            <p:strVal val="4*#ppt_w"/>
                                          </p:val>
                                        </p:tav>
                                        <p:tav tm="100000">
                                          <p:val>
                                            <p:strVal val="#ppt_w"/>
                                          </p:val>
                                        </p:tav>
                                      </p:tavLst>
                                    </p:anim>
                                    <p:anim calcmode="lin" valueType="num">
                                      <p:cBhvr>
                                        <p:cTn id="8" dur="500" fill="hold"/>
                                        <p:tgtEl>
                                          <p:spTgt spid="1464425"/>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464429"/>
                                        </p:tgtEl>
                                        <p:attrNameLst>
                                          <p:attrName>style.visibility</p:attrName>
                                        </p:attrNameLst>
                                      </p:cBhvr>
                                      <p:to>
                                        <p:strVal val="visible"/>
                                      </p:to>
                                    </p:set>
                                    <p:animEffect transition="in" filter="wipe(left)">
                                      <p:cBhvr>
                                        <p:cTn id="12" dur="500"/>
                                        <p:tgtEl>
                                          <p:spTgt spid="1464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457200" y="1076325"/>
            <a:ext cx="7772400" cy="5248275"/>
          </a:xfrm>
        </p:spPr>
        <p:txBody>
          <a:bodyPr/>
          <a:lstStyle/>
          <a:p>
            <a:r>
              <a:rPr lang="en-US" dirty="0"/>
              <a:t>Automated Automobile Driver , </a:t>
            </a:r>
            <a:r>
              <a:rPr lang="en-US" dirty="0" smtClean="0"/>
              <a:t>or smart camera in general.</a:t>
            </a:r>
          </a:p>
          <a:p>
            <a:r>
              <a:rPr lang="en-US" dirty="0" smtClean="0"/>
              <a:t>Build a software to </a:t>
            </a:r>
            <a:r>
              <a:rPr lang="en-US" dirty="0"/>
              <a:t>categorize </a:t>
            </a:r>
            <a:r>
              <a:rPr lang="en-US" dirty="0" smtClean="0"/>
              <a:t>personal </a:t>
            </a:r>
            <a:r>
              <a:rPr lang="en-US" dirty="0"/>
              <a:t>album images to proper </a:t>
            </a:r>
            <a:r>
              <a:rPr lang="en-US" dirty="0" smtClean="0"/>
              <a:t>catalogue.</a:t>
            </a:r>
          </a:p>
          <a:p>
            <a:r>
              <a:rPr lang="en-US" dirty="0"/>
              <a:t> </a:t>
            </a:r>
            <a:r>
              <a:rPr lang="en-US" dirty="0" smtClean="0"/>
              <a:t>Video tracking smart surveillance.</a:t>
            </a:r>
          </a:p>
          <a:p>
            <a:r>
              <a:rPr lang="en-US" dirty="0" smtClean="0"/>
              <a:t>Action recognition.</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a:t>
            </a:fld>
            <a:endParaRPr kumimoji="0"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038600"/>
            <a:ext cx="323527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661" y="4081462"/>
            <a:ext cx="4597153"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761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4" name="Group 96"/>
          <p:cNvGrpSpPr>
            <a:grpSpLocks/>
          </p:cNvGrpSpPr>
          <p:nvPr/>
        </p:nvGrpSpPr>
        <p:grpSpPr bwMode="auto">
          <a:xfrm>
            <a:off x="3841750" y="1981200"/>
            <a:ext cx="2819400" cy="2895600"/>
            <a:chOff x="3744" y="4464"/>
            <a:chExt cx="1776" cy="1824"/>
          </a:xfrm>
        </p:grpSpPr>
        <p:sp>
          <p:nvSpPr>
            <p:cNvPr id="146646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6" name="Group 98"/>
            <p:cNvGrpSpPr>
              <a:grpSpLocks/>
            </p:cNvGrpSpPr>
            <p:nvPr/>
          </p:nvGrpSpPr>
          <p:grpSpPr bwMode="auto">
            <a:xfrm>
              <a:off x="4491" y="5231"/>
              <a:ext cx="288" cy="288"/>
              <a:chOff x="4486" y="3484"/>
              <a:chExt cx="288" cy="288"/>
            </a:xfrm>
          </p:grpSpPr>
          <p:sp>
            <p:nvSpPr>
              <p:cNvPr id="146646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6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6470"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6471"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6472"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6473" name="Group 105"/>
          <p:cNvGrpSpPr>
            <a:grpSpLocks/>
          </p:cNvGrpSpPr>
          <p:nvPr/>
        </p:nvGrpSpPr>
        <p:grpSpPr bwMode="auto">
          <a:xfrm>
            <a:off x="5389563" y="3265488"/>
            <a:ext cx="457200" cy="457200"/>
            <a:chOff x="4486" y="3484"/>
            <a:chExt cx="288" cy="288"/>
          </a:xfrm>
        </p:grpSpPr>
        <p:sp>
          <p:nvSpPr>
            <p:cNvPr id="1466474"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75"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76"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6479" name="Rectangle 111"/>
          <p:cNvSpPr>
            <a:spLocks noGrp="1" noChangeArrowheads="1"/>
          </p:cNvSpPr>
          <p:nvPr>
            <p:ph type="title"/>
          </p:nvPr>
        </p:nvSpPr>
        <p:spPr/>
        <p:txBody>
          <a:bodyPr/>
          <a:lstStyle/>
          <a:p>
            <a:r>
              <a:rPr lang="en-US"/>
              <a:t>Mean shift</a:t>
            </a:r>
          </a:p>
        </p:txBody>
      </p:sp>
      <p:sp>
        <p:nvSpPr>
          <p:cNvPr id="1466480"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40</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0516649"/>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1466464"/>
                                        </p:tgtEl>
                                        <p:attrNameLst>
                                          <p:attrName>ppt_x</p:attrName>
                                          <p:attrName>ppt_y</p:attrName>
                                        </p:attrNameLst>
                                      </p:cBhvr>
                                      <p:rCtr x="1997" y="555"/>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6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2" name="Group 96"/>
          <p:cNvGrpSpPr>
            <a:grpSpLocks/>
          </p:cNvGrpSpPr>
          <p:nvPr/>
        </p:nvGrpSpPr>
        <p:grpSpPr bwMode="auto">
          <a:xfrm>
            <a:off x="4211638" y="2047875"/>
            <a:ext cx="2819400" cy="2895600"/>
            <a:chOff x="3744" y="4464"/>
            <a:chExt cx="1776" cy="1824"/>
          </a:xfrm>
        </p:grpSpPr>
        <p:sp>
          <p:nvSpPr>
            <p:cNvPr id="146851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4" name="Group 98"/>
            <p:cNvGrpSpPr>
              <a:grpSpLocks/>
            </p:cNvGrpSpPr>
            <p:nvPr/>
          </p:nvGrpSpPr>
          <p:grpSpPr bwMode="auto">
            <a:xfrm>
              <a:off x="4491" y="5231"/>
              <a:ext cx="288" cy="288"/>
              <a:chOff x="4486" y="3484"/>
              <a:chExt cx="288" cy="288"/>
            </a:xfrm>
          </p:grpSpPr>
          <p:sp>
            <p:nvSpPr>
              <p:cNvPr id="146851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1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8518"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8519"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grpSp>
        <p:nvGrpSpPr>
          <p:cNvPr id="1468520" name="Group 104"/>
          <p:cNvGrpSpPr>
            <a:grpSpLocks/>
          </p:cNvGrpSpPr>
          <p:nvPr/>
        </p:nvGrpSpPr>
        <p:grpSpPr bwMode="auto">
          <a:xfrm>
            <a:off x="5389563" y="3265488"/>
            <a:ext cx="457200" cy="457200"/>
            <a:chOff x="4486" y="3484"/>
            <a:chExt cx="288" cy="288"/>
          </a:xfrm>
        </p:grpSpPr>
        <p:sp>
          <p:nvSpPr>
            <p:cNvPr id="1468521" name="Oval 105"/>
            <p:cNvSpPr>
              <a:spLocks noChangeArrowheads="1"/>
            </p:cNvSpPr>
            <p:nvPr/>
          </p:nvSpPr>
          <p:spPr bwMode="auto">
            <a:xfrm>
              <a:off x="4560" y="3552"/>
              <a:ext cx="144" cy="144"/>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22" name="Line 106"/>
            <p:cNvSpPr>
              <a:spLocks noChangeShapeType="1"/>
            </p:cNvSpPr>
            <p:nvPr/>
          </p:nvSpPr>
          <p:spPr bwMode="auto">
            <a:xfrm>
              <a:off x="4632" y="34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23" name="Line 107"/>
            <p:cNvSpPr>
              <a:spLocks noChangeShapeType="1"/>
            </p:cNvSpPr>
            <p:nvPr/>
          </p:nvSpPr>
          <p:spPr bwMode="auto">
            <a:xfrm rot="-5400000">
              <a:off x="4630" y="348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8526" name="Rectangle 110"/>
          <p:cNvSpPr>
            <a:spLocks noGrp="1" noChangeArrowheads="1"/>
          </p:cNvSpPr>
          <p:nvPr>
            <p:ph type="title"/>
          </p:nvPr>
        </p:nvSpPr>
        <p:spPr/>
        <p:txBody>
          <a:bodyPr/>
          <a:lstStyle/>
          <a:p>
            <a:r>
              <a:rPr lang="en-US"/>
              <a:t>Mean shift</a:t>
            </a:r>
          </a:p>
        </p:txBody>
      </p:sp>
      <p:sp>
        <p:nvSpPr>
          <p:cNvPr id="1468527" name="Rectangle 111"/>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41</a:t>
            </a:fld>
            <a:endParaRPr kumimoji="0" lang="en-US"/>
          </a:p>
        </p:txBody>
      </p:sp>
      <p:sp>
        <p:nvSpPr>
          <p:cNvPr id="109"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24887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1468520"/>
                                        </p:tgtEl>
                                        <p:attrNameLst>
                                          <p:attrName>style.visibility</p:attrName>
                                        </p:attrNameLst>
                                      </p:cBhvr>
                                      <p:to>
                                        <p:strVal val="visible"/>
                                      </p:to>
                                    </p:set>
                                    <p:anim calcmode="lin" valueType="num">
                                      <p:cBhvr>
                                        <p:cTn id="7" dur="500" fill="hold"/>
                                        <p:tgtEl>
                                          <p:spTgt spid="1468520"/>
                                        </p:tgtEl>
                                        <p:attrNameLst>
                                          <p:attrName>ppt_w</p:attrName>
                                        </p:attrNameLst>
                                      </p:cBhvr>
                                      <p:tavLst>
                                        <p:tav tm="0">
                                          <p:val>
                                            <p:strVal val="4*#ppt_w"/>
                                          </p:val>
                                        </p:tav>
                                        <p:tav tm="100000">
                                          <p:val>
                                            <p:strVal val="#ppt_w"/>
                                          </p:val>
                                        </p:tav>
                                      </p:tavLst>
                                    </p:anim>
                                    <p:anim calcmode="lin" valueType="num">
                                      <p:cBhvr>
                                        <p:cTn id="8" dur="500" fill="hold"/>
                                        <p:tgtEl>
                                          <p:spTgt spid="14685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606" name="Rectangle 30"/>
          <p:cNvSpPr>
            <a:spLocks noGrp="1" noChangeArrowheads="1"/>
          </p:cNvSpPr>
          <p:nvPr>
            <p:ph type="title"/>
          </p:nvPr>
        </p:nvSpPr>
        <p:spPr/>
        <p:txBody>
          <a:bodyPr/>
          <a:lstStyle/>
          <a:p>
            <a:r>
              <a:rPr lang="en-US"/>
              <a:t>Mean shift clustering</a:t>
            </a:r>
          </a:p>
        </p:txBody>
      </p:sp>
      <p:sp>
        <p:nvSpPr>
          <p:cNvPr id="1560607" name="Rectangle 31"/>
          <p:cNvSpPr>
            <a:spLocks noGrp="1" noChangeArrowheads="1"/>
          </p:cNvSpPr>
          <p:nvPr>
            <p:ph idx="1"/>
          </p:nvPr>
        </p:nvSpPr>
        <p:spPr/>
        <p:txBody>
          <a:bodyPr/>
          <a:lstStyle/>
          <a:p>
            <a:pPr>
              <a:buFontTx/>
              <a:buChar char="•"/>
            </a:pPr>
            <a:r>
              <a:rPr lang="en-US"/>
              <a:t>Cluster: all data points in the attraction basin of a mode</a:t>
            </a:r>
          </a:p>
          <a:p>
            <a:pPr>
              <a:buFontTx/>
              <a:buChar char="•"/>
            </a:pPr>
            <a:r>
              <a:rPr lang="en-US"/>
              <a:t>Attraction basin: the region for which all trajectories lead to the same mode</a:t>
            </a:r>
          </a:p>
        </p:txBody>
      </p:sp>
      <p:grpSp>
        <p:nvGrpSpPr>
          <p:cNvPr id="1560608" name="Group 32"/>
          <p:cNvGrpSpPr>
            <a:grpSpLocks/>
          </p:cNvGrpSpPr>
          <p:nvPr/>
        </p:nvGrpSpPr>
        <p:grpSpPr bwMode="auto">
          <a:xfrm>
            <a:off x="1981200" y="3048000"/>
            <a:ext cx="5257800" cy="3057525"/>
            <a:chOff x="1776" y="1965"/>
            <a:chExt cx="2064" cy="1200"/>
          </a:xfrm>
        </p:grpSpPr>
        <p:grpSp>
          <p:nvGrpSpPr>
            <p:cNvPr id="1560580" name="Group 4"/>
            <p:cNvGrpSpPr>
              <a:grpSpLocks/>
            </p:cNvGrpSpPr>
            <p:nvPr/>
          </p:nvGrpSpPr>
          <p:grpSpPr bwMode="auto">
            <a:xfrm>
              <a:off x="1776" y="1965"/>
              <a:ext cx="1152" cy="1200"/>
              <a:chOff x="432" y="2256"/>
              <a:chExt cx="672" cy="672"/>
            </a:xfrm>
          </p:grpSpPr>
          <p:sp>
            <p:nvSpPr>
              <p:cNvPr id="1560581" name="Rectangle 5"/>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2" name="Picture 6"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0583" name="Group 7"/>
            <p:cNvGrpSpPr>
              <a:grpSpLocks/>
            </p:cNvGrpSpPr>
            <p:nvPr/>
          </p:nvGrpSpPr>
          <p:grpSpPr bwMode="auto">
            <a:xfrm>
              <a:off x="2688" y="1965"/>
              <a:ext cx="1152" cy="1200"/>
              <a:chOff x="432" y="2256"/>
              <a:chExt cx="672" cy="672"/>
            </a:xfrm>
          </p:grpSpPr>
          <p:sp>
            <p:nvSpPr>
              <p:cNvPr id="1560584" name="Rectangle 8"/>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5" name="Picture 9"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0586" name="Freeform 10"/>
            <p:cNvSpPr>
              <a:spLocks/>
            </p:cNvSpPr>
            <p:nvPr/>
          </p:nvSpPr>
          <p:spPr bwMode="auto">
            <a:xfrm>
              <a:off x="1796" y="2043"/>
              <a:ext cx="1036" cy="1091"/>
            </a:xfrm>
            <a:custGeom>
              <a:avLst/>
              <a:gdLst>
                <a:gd name="T0" fmla="*/ 564 w 1036"/>
                <a:gd name="T1" fmla="*/ 66 h 1091"/>
                <a:gd name="T2" fmla="*/ 220 w 1036"/>
                <a:gd name="T3" fmla="*/ 2 h 1091"/>
                <a:gd name="T4" fmla="*/ 60 w 1036"/>
                <a:gd name="T5" fmla="*/ 34 h 1091"/>
                <a:gd name="T6" fmla="*/ 60 w 1036"/>
                <a:gd name="T7" fmla="*/ 354 h 1091"/>
                <a:gd name="T8" fmla="*/ 36 w 1036"/>
                <a:gd name="T9" fmla="*/ 626 h 1091"/>
                <a:gd name="T10" fmla="*/ 52 w 1036"/>
                <a:gd name="T11" fmla="*/ 858 h 1091"/>
                <a:gd name="T12" fmla="*/ 76 w 1036"/>
                <a:gd name="T13" fmla="*/ 970 h 1091"/>
                <a:gd name="T14" fmla="*/ 140 w 1036"/>
                <a:gd name="T15" fmla="*/ 1042 h 1091"/>
                <a:gd name="T16" fmla="*/ 228 w 1036"/>
                <a:gd name="T17" fmla="*/ 1082 h 1091"/>
                <a:gd name="T18" fmla="*/ 348 w 1036"/>
                <a:gd name="T19" fmla="*/ 1074 h 1091"/>
                <a:gd name="T20" fmla="*/ 396 w 1036"/>
                <a:gd name="T21" fmla="*/ 1058 h 1091"/>
                <a:gd name="T22" fmla="*/ 420 w 1036"/>
                <a:gd name="T23" fmla="*/ 1050 h 1091"/>
                <a:gd name="T24" fmla="*/ 516 w 1036"/>
                <a:gd name="T25" fmla="*/ 994 h 1091"/>
                <a:gd name="T26" fmla="*/ 692 w 1036"/>
                <a:gd name="T27" fmla="*/ 1034 h 1091"/>
                <a:gd name="T28" fmla="*/ 860 w 1036"/>
                <a:gd name="T29" fmla="*/ 1090 h 1091"/>
                <a:gd name="T30" fmla="*/ 972 w 1036"/>
                <a:gd name="T31" fmla="*/ 1082 h 1091"/>
                <a:gd name="T32" fmla="*/ 1036 w 1036"/>
                <a:gd name="T33" fmla="*/ 954 h 1091"/>
                <a:gd name="T34" fmla="*/ 1028 w 1036"/>
                <a:gd name="T35" fmla="*/ 858 h 1091"/>
                <a:gd name="T36" fmla="*/ 1012 w 1036"/>
                <a:gd name="T37" fmla="*/ 714 h 1091"/>
                <a:gd name="T38" fmla="*/ 884 w 1036"/>
                <a:gd name="T39" fmla="*/ 114 h 1091"/>
                <a:gd name="T40" fmla="*/ 700 w 1036"/>
                <a:gd name="T41" fmla="*/ 42 h 1091"/>
                <a:gd name="T42" fmla="*/ 564 w 1036"/>
                <a:gd name="T43" fmla="*/ 66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6" h="1091">
                  <a:moveTo>
                    <a:pt x="564" y="66"/>
                  </a:moveTo>
                  <a:cubicBezTo>
                    <a:pt x="470" y="4"/>
                    <a:pt x="330" y="18"/>
                    <a:pt x="220" y="2"/>
                  </a:cubicBezTo>
                  <a:cubicBezTo>
                    <a:pt x="155" y="7"/>
                    <a:pt x="111" y="0"/>
                    <a:pt x="60" y="34"/>
                  </a:cubicBezTo>
                  <a:cubicBezTo>
                    <a:pt x="0" y="124"/>
                    <a:pt x="40" y="253"/>
                    <a:pt x="60" y="354"/>
                  </a:cubicBezTo>
                  <a:cubicBezTo>
                    <a:pt x="55" y="446"/>
                    <a:pt x="47" y="535"/>
                    <a:pt x="36" y="626"/>
                  </a:cubicBezTo>
                  <a:cubicBezTo>
                    <a:pt x="44" y="783"/>
                    <a:pt x="39" y="745"/>
                    <a:pt x="52" y="858"/>
                  </a:cubicBezTo>
                  <a:cubicBezTo>
                    <a:pt x="55" y="885"/>
                    <a:pt x="59" y="944"/>
                    <a:pt x="76" y="970"/>
                  </a:cubicBezTo>
                  <a:cubicBezTo>
                    <a:pt x="105" y="1013"/>
                    <a:pt x="85" y="987"/>
                    <a:pt x="140" y="1042"/>
                  </a:cubicBezTo>
                  <a:cubicBezTo>
                    <a:pt x="157" y="1059"/>
                    <a:pt x="206" y="1071"/>
                    <a:pt x="228" y="1082"/>
                  </a:cubicBezTo>
                  <a:cubicBezTo>
                    <a:pt x="268" y="1079"/>
                    <a:pt x="308" y="1080"/>
                    <a:pt x="348" y="1074"/>
                  </a:cubicBezTo>
                  <a:cubicBezTo>
                    <a:pt x="365" y="1072"/>
                    <a:pt x="380" y="1063"/>
                    <a:pt x="396" y="1058"/>
                  </a:cubicBezTo>
                  <a:cubicBezTo>
                    <a:pt x="404" y="1055"/>
                    <a:pt x="420" y="1050"/>
                    <a:pt x="420" y="1050"/>
                  </a:cubicBezTo>
                  <a:cubicBezTo>
                    <a:pt x="446" y="1024"/>
                    <a:pt x="480" y="1006"/>
                    <a:pt x="516" y="994"/>
                  </a:cubicBezTo>
                  <a:cubicBezTo>
                    <a:pt x="575" y="1001"/>
                    <a:pt x="638" y="1007"/>
                    <a:pt x="692" y="1034"/>
                  </a:cubicBezTo>
                  <a:cubicBezTo>
                    <a:pt x="751" y="1063"/>
                    <a:pt x="795" y="1079"/>
                    <a:pt x="860" y="1090"/>
                  </a:cubicBezTo>
                  <a:cubicBezTo>
                    <a:pt x="897" y="1087"/>
                    <a:pt x="936" y="1091"/>
                    <a:pt x="972" y="1082"/>
                  </a:cubicBezTo>
                  <a:cubicBezTo>
                    <a:pt x="1008" y="1074"/>
                    <a:pt x="1028" y="986"/>
                    <a:pt x="1036" y="954"/>
                  </a:cubicBezTo>
                  <a:cubicBezTo>
                    <a:pt x="1033" y="922"/>
                    <a:pt x="1031" y="890"/>
                    <a:pt x="1028" y="858"/>
                  </a:cubicBezTo>
                  <a:cubicBezTo>
                    <a:pt x="1023" y="810"/>
                    <a:pt x="1012" y="714"/>
                    <a:pt x="1012" y="714"/>
                  </a:cubicBezTo>
                  <a:cubicBezTo>
                    <a:pt x="1003" y="515"/>
                    <a:pt x="999" y="286"/>
                    <a:pt x="884" y="114"/>
                  </a:cubicBezTo>
                  <a:cubicBezTo>
                    <a:pt x="851" y="65"/>
                    <a:pt x="750" y="49"/>
                    <a:pt x="700" y="42"/>
                  </a:cubicBezTo>
                  <a:cubicBezTo>
                    <a:pt x="640" y="47"/>
                    <a:pt x="611" y="43"/>
                    <a:pt x="564" y="66"/>
                  </a:cubicBezTo>
                  <a:close/>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7" name="Freeform 11"/>
            <p:cNvSpPr>
              <a:spLocks/>
            </p:cNvSpPr>
            <p:nvPr/>
          </p:nvSpPr>
          <p:spPr bwMode="auto">
            <a:xfrm>
              <a:off x="2752" y="2060"/>
              <a:ext cx="1040" cy="1065"/>
            </a:xfrm>
            <a:custGeom>
              <a:avLst/>
              <a:gdLst>
                <a:gd name="T0" fmla="*/ 80 w 1040"/>
                <a:gd name="T1" fmla="*/ 33 h 1065"/>
                <a:gd name="T2" fmla="*/ 56 w 1040"/>
                <a:gd name="T3" fmla="*/ 41 h 1065"/>
                <a:gd name="T4" fmla="*/ 40 w 1040"/>
                <a:gd name="T5" fmla="*/ 89 h 1065"/>
                <a:gd name="T6" fmla="*/ 24 w 1040"/>
                <a:gd name="T7" fmla="*/ 113 h 1065"/>
                <a:gd name="T8" fmla="*/ 0 w 1040"/>
                <a:gd name="T9" fmla="*/ 201 h 1065"/>
                <a:gd name="T10" fmla="*/ 32 w 1040"/>
                <a:gd name="T11" fmla="*/ 305 h 1065"/>
                <a:gd name="T12" fmla="*/ 64 w 1040"/>
                <a:gd name="T13" fmla="*/ 617 h 1065"/>
                <a:gd name="T14" fmla="*/ 64 w 1040"/>
                <a:gd name="T15" fmla="*/ 865 h 1065"/>
                <a:gd name="T16" fmla="*/ 80 w 1040"/>
                <a:gd name="T17" fmla="*/ 913 h 1065"/>
                <a:gd name="T18" fmla="*/ 88 w 1040"/>
                <a:gd name="T19" fmla="*/ 937 h 1065"/>
                <a:gd name="T20" fmla="*/ 88 w 1040"/>
                <a:gd name="T21" fmla="*/ 1049 h 1065"/>
                <a:gd name="T22" fmla="*/ 136 w 1040"/>
                <a:gd name="T23" fmla="*/ 1065 h 1065"/>
                <a:gd name="T24" fmla="*/ 216 w 1040"/>
                <a:gd name="T25" fmla="*/ 1041 h 1065"/>
                <a:gd name="T26" fmla="*/ 240 w 1040"/>
                <a:gd name="T27" fmla="*/ 1033 h 1065"/>
                <a:gd name="T28" fmla="*/ 448 w 1040"/>
                <a:gd name="T29" fmla="*/ 1033 h 1065"/>
                <a:gd name="T30" fmla="*/ 512 w 1040"/>
                <a:gd name="T31" fmla="*/ 977 h 1065"/>
                <a:gd name="T32" fmla="*/ 608 w 1040"/>
                <a:gd name="T33" fmla="*/ 985 h 1065"/>
                <a:gd name="T34" fmla="*/ 784 w 1040"/>
                <a:gd name="T35" fmla="*/ 1033 h 1065"/>
                <a:gd name="T36" fmla="*/ 904 w 1040"/>
                <a:gd name="T37" fmla="*/ 1025 h 1065"/>
                <a:gd name="T38" fmla="*/ 944 w 1040"/>
                <a:gd name="T39" fmla="*/ 985 h 1065"/>
                <a:gd name="T40" fmla="*/ 1008 w 1040"/>
                <a:gd name="T41" fmla="*/ 833 h 1065"/>
                <a:gd name="T42" fmla="*/ 1040 w 1040"/>
                <a:gd name="T43" fmla="*/ 585 h 1065"/>
                <a:gd name="T44" fmla="*/ 1024 w 1040"/>
                <a:gd name="T45" fmla="*/ 473 h 1065"/>
                <a:gd name="T46" fmla="*/ 1008 w 1040"/>
                <a:gd name="T47" fmla="*/ 441 h 1065"/>
                <a:gd name="T48" fmla="*/ 992 w 1040"/>
                <a:gd name="T49" fmla="*/ 393 h 1065"/>
                <a:gd name="T50" fmla="*/ 904 w 1040"/>
                <a:gd name="T51" fmla="*/ 161 h 1065"/>
                <a:gd name="T52" fmla="*/ 880 w 1040"/>
                <a:gd name="T53" fmla="*/ 137 h 1065"/>
                <a:gd name="T54" fmla="*/ 832 w 1040"/>
                <a:gd name="T55" fmla="*/ 105 h 1065"/>
                <a:gd name="T56" fmla="*/ 736 w 1040"/>
                <a:gd name="T57" fmla="*/ 57 h 1065"/>
                <a:gd name="T58" fmla="*/ 488 w 1040"/>
                <a:gd name="T59" fmla="*/ 65 h 1065"/>
                <a:gd name="T60" fmla="*/ 328 w 1040"/>
                <a:gd name="T61" fmla="*/ 25 h 1065"/>
                <a:gd name="T62" fmla="*/ 160 w 1040"/>
                <a:gd name="T63" fmla="*/ 1 h 1065"/>
                <a:gd name="T64" fmla="*/ 72 w 1040"/>
                <a:gd name="T65" fmla="*/ 9 h 1065"/>
                <a:gd name="T66" fmla="*/ 64 w 1040"/>
                <a:gd name="T67" fmla="*/ 33 h 1065"/>
                <a:gd name="T68" fmla="*/ 80 w 1040"/>
                <a:gd name="T69" fmla="*/ 33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0" h="1065">
                  <a:moveTo>
                    <a:pt x="80" y="33"/>
                  </a:moveTo>
                  <a:cubicBezTo>
                    <a:pt x="72" y="36"/>
                    <a:pt x="61" y="34"/>
                    <a:pt x="56" y="41"/>
                  </a:cubicBezTo>
                  <a:cubicBezTo>
                    <a:pt x="46" y="55"/>
                    <a:pt x="45" y="73"/>
                    <a:pt x="40" y="89"/>
                  </a:cubicBezTo>
                  <a:cubicBezTo>
                    <a:pt x="37" y="98"/>
                    <a:pt x="28" y="104"/>
                    <a:pt x="24" y="113"/>
                  </a:cubicBezTo>
                  <a:cubicBezTo>
                    <a:pt x="9" y="146"/>
                    <a:pt x="7" y="167"/>
                    <a:pt x="0" y="201"/>
                  </a:cubicBezTo>
                  <a:cubicBezTo>
                    <a:pt x="7" y="247"/>
                    <a:pt x="7" y="268"/>
                    <a:pt x="32" y="305"/>
                  </a:cubicBezTo>
                  <a:cubicBezTo>
                    <a:pt x="56" y="402"/>
                    <a:pt x="54" y="516"/>
                    <a:pt x="64" y="617"/>
                  </a:cubicBezTo>
                  <a:cubicBezTo>
                    <a:pt x="59" y="713"/>
                    <a:pt x="49" y="774"/>
                    <a:pt x="64" y="865"/>
                  </a:cubicBezTo>
                  <a:cubicBezTo>
                    <a:pt x="67" y="882"/>
                    <a:pt x="75" y="897"/>
                    <a:pt x="80" y="913"/>
                  </a:cubicBezTo>
                  <a:cubicBezTo>
                    <a:pt x="83" y="921"/>
                    <a:pt x="88" y="937"/>
                    <a:pt x="88" y="937"/>
                  </a:cubicBezTo>
                  <a:cubicBezTo>
                    <a:pt x="86" y="952"/>
                    <a:pt x="70" y="1029"/>
                    <a:pt x="88" y="1049"/>
                  </a:cubicBezTo>
                  <a:cubicBezTo>
                    <a:pt x="99" y="1062"/>
                    <a:pt x="136" y="1065"/>
                    <a:pt x="136" y="1065"/>
                  </a:cubicBezTo>
                  <a:cubicBezTo>
                    <a:pt x="184" y="1053"/>
                    <a:pt x="158" y="1060"/>
                    <a:pt x="216" y="1041"/>
                  </a:cubicBezTo>
                  <a:cubicBezTo>
                    <a:pt x="224" y="1038"/>
                    <a:pt x="240" y="1033"/>
                    <a:pt x="240" y="1033"/>
                  </a:cubicBezTo>
                  <a:cubicBezTo>
                    <a:pt x="313" y="1040"/>
                    <a:pt x="373" y="1050"/>
                    <a:pt x="448" y="1033"/>
                  </a:cubicBezTo>
                  <a:cubicBezTo>
                    <a:pt x="471" y="1028"/>
                    <a:pt x="478" y="988"/>
                    <a:pt x="512" y="977"/>
                  </a:cubicBezTo>
                  <a:cubicBezTo>
                    <a:pt x="544" y="980"/>
                    <a:pt x="576" y="980"/>
                    <a:pt x="608" y="985"/>
                  </a:cubicBezTo>
                  <a:cubicBezTo>
                    <a:pt x="668" y="994"/>
                    <a:pt x="724" y="1021"/>
                    <a:pt x="784" y="1033"/>
                  </a:cubicBezTo>
                  <a:cubicBezTo>
                    <a:pt x="824" y="1030"/>
                    <a:pt x="864" y="1032"/>
                    <a:pt x="904" y="1025"/>
                  </a:cubicBezTo>
                  <a:cubicBezTo>
                    <a:pt x="921" y="1022"/>
                    <a:pt x="938" y="998"/>
                    <a:pt x="944" y="985"/>
                  </a:cubicBezTo>
                  <a:cubicBezTo>
                    <a:pt x="966" y="934"/>
                    <a:pt x="983" y="883"/>
                    <a:pt x="1008" y="833"/>
                  </a:cubicBezTo>
                  <a:cubicBezTo>
                    <a:pt x="1022" y="750"/>
                    <a:pt x="1032" y="669"/>
                    <a:pt x="1040" y="585"/>
                  </a:cubicBezTo>
                  <a:cubicBezTo>
                    <a:pt x="1036" y="540"/>
                    <a:pt x="1040" y="510"/>
                    <a:pt x="1024" y="473"/>
                  </a:cubicBezTo>
                  <a:cubicBezTo>
                    <a:pt x="1019" y="462"/>
                    <a:pt x="1012" y="452"/>
                    <a:pt x="1008" y="441"/>
                  </a:cubicBezTo>
                  <a:cubicBezTo>
                    <a:pt x="1002" y="425"/>
                    <a:pt x="992" y="393"/>
                    <a:pt x="992" y="393"/>
                  </a:cubicBezTo>
                  <a:cubicBezTo>
                    <a:pt x="1001" y="296"/>
                    <a:pt x="1012" y="197"/>
                    <a:pt x="904" y="161"/>
                  </a:cubicBezTo>
                  <a:cubicBezTo>
                    <a:pt x="896" y="153"/>
                    <a:pt x="889" y="144"/>
                    <a:pt x="880" y="137"/>
                  </a:cubicBezTo>
                  <a:cubicBezTo>
                    <a:pt x="865" y="125"/>
                    <a:pt x="832" y="105"/>
                    <a:pt x="832" y="105"/>
                  </a:cubicBezTo>
                  <a:cubicBezTo>
                    <a:pt x="806" y="66"/>
                    <a:pt x="778" y="71"/>
                    <a:pt x="736" y="57"/>
                  </a:cubicBezTo>
                  <a:cubicBezTo>
                    <a:pt x="630" y="78"/>
                    <a:pt x="654" y="72"/>
                    <a:pt x="488" y="65"/>
                  </a:cubicBezTo>
                  <a:cubicBezTo>
                    <a:pt x="412" y="57"/>
                    <a:pt x="391" y="46"/>
                    <a:pt x="328" y="25"/>
                  </a:cubicBezTo>
                  <a:cubicBezTo>
                    <a:pt x="277" y="8"/>
                    <a:pt x="213" y="6"/>
                    <a:pt x="160" y="1"/>
                  </a:cubicBezTo>
                  <a:cubicBezTo>
                    <a:pt x="131" y="4"/>
                    <a:pt x="100" y="0"/>
                    <a:pt x="72" y="9"/>
                  </a:cubicBezTo>
                  <a:cubicBezTo>
                    <a:pt x="64" y="12"/>
                    <a:pt x="61" y="25"/>
                    <a:pt x="64" y="33"/>
                  </a:cubicBezTo>
                  <a:cubicBezTo>
                    <a:pt x="66" y="38"/>
                    <a:pt x="75" y="33"/>
                    <a:pt x="80" y="33"/>
                  </a:cubicBezTo>
                  <a:close/>
                </a:path>
              </a:pathLst>
            </a:custGeom>
            <a:noFill/>
            <a:ln w="28575"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8" name="Freeform 12"/>
            <p:cNvSpPr>
              <a:spLocks/>
            </p:cNvSpPr>
            <p:nvPr/>
          </p:nvSpPr>
          <p:spPr bwMode="auto">
            <a:xfrm>
              <a:off x="2000" y="2605"/>
              <a:ext cx="264" cy="416"/>
            </a:xfrm>
            <a:custGeom>
              <a:avLst/>
              <a:gdLst>
                <a:gd name="T0" fmla="*/ 0 w 264"/>
                <a:gd name="T1" fmla="*/ 416 h 416"/>
                <a:gd name="T2" fmla="*/ 120 w 264"/>
                <a:gd name="T3" fmla="*/ 336 h 416"/>
                <a:gd name="T4" fmla="*/ 152 w 264"/>
                <a:gd name="T5" fmla="*/ 232 h 416"/>
                <a:gd name="T6" fmla="*/ 232 w 264"/>
                <a:gd name="T7" fmla="*/ 40 h 416"/>
                <a:gd name="T8" fmla="*/ 264 w 264"/>
                <a:gd name="T9" fmla="*/ 0 h 416"/>
              </a:gdLst>
              <a:ahLst/>
              <a:cxnLst>
                <a:cxn ang="0">
                  <a:pos x="T0" y="T1"/>
                </a:cxn>
                <a:cxn ang="0">
                  <a:pos x="T2" y="T3"/>
                </a:cxn>
                <a:cxn ang="0">
                  <a:pos x="T4" y="T5"/>
                </a:cxn>
                <a:cxn ang="0">
                  <a:pos x="T6" y="T7"/>
                </a:cxn>
                <a:cxn ang="0">
                  <a:pos x="T8" y="T9"/>
                </a:cxn>
              </a:cxnLst>
              <a:rect l="0" t="0" r="r" b="b"/>
              <a:pathLst>
                <a:path w="264" h="416">
                  <a:moveTo>
                    <a:pt x="0" y="416"/>
                  </a:moveTo>
                  <a:cubicBezTo>
                    <a:pt x="46" y="401"/>
                    <a:pt x="86" y="370"/>
                    <a:pt x="120" y="336"/>
                  </a:cubicBezTo>
                  <a:cubicBezTo>
                    <a:pt x="134" y="294"/>
                    <a:pt x="147" y="282"/>
                    <a:pt x="152" y="232"/>
                  </a:cubicBezTo>
                  <a:cubicBezTo>
                    <a:pt x="159" y="157"/>
                    <a:pt x="146" y="69"/>
                    <a:pt x="232" y="40"/>
                  </a:cubicBezTo>
                  <a:cubicBezTo>
                    <a:pt x="260" y="12"/>
                    <a:pt x="251" y="26"/>
                    <a:pt x="264"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9" name="Freeform 13"/>
            <p:cNvSpPr>
              <a:spLocks/>
            </p:cNvSpPr>
            <p:nvPr/>
          </p:nvSpPr>
          <p:spPr bwMode="auto">
            <a:xfrm>
              <a:off x="1920" y="2581"/>
              <a:ext cx="336" cy="96"/>
            </a:xfrm>
            <a:custGeom>
              <a:avLst/>
              <a:gdLst>
                <a:gd name="T0" fmla="*/ 0 w 336"/>
                <a:gd name="T1" fmla="*/ 96 h 96"/>
                <a:gd name="T2" fmla="*/ 144 w 336"/>
                <a:gd name="T3" fmla="*/ 72 h 96"/>
                <a:gd name="T4" fmla="*/ 312 w 336"/>
                <a:gd name="T5" fmla="*/ 24 h 96"/>
                <a:gd name="T6" fmla="*/ 336 w 336"/>
                <a:gd name="T7" fmla="*/ 0 h 96"/>
              </a:gdLst>
              <a:ahLst/>
              <a:cxnLst>
                <a:cxn ang="0">
                  <a:pos x="T0" y="T1"/>
                </a:cxn>
                <a:cxn ang="0">
                  <a:pos x="T2" y="T3"/>
                </a:cxn>
                <a:cxn ang="0">
                  <a:pos x="T4" y="T5"/>
                </a:cxn>
                <a:cxn ang="0">
                  <a:pos x="T6" y="T7"/>
                </a:cxn>
              </a:cxnLst>
              <a:rect l="0" t="0" r="r" b="b"/>
              <a:pathLst>
                <a:path w="336" h="96">
                  <a:moveTo>
                    <a:pt x="0" y="96"/>
                  </a:moveTo>
                  <a:cubicBezTo>
                    <a:pt x="48" y="84"/>
                    <a:pt x="97" y="85"/>
                    <a:pt x="144" y="72"/>
                  </a:cubicBezTo>
                  <a:cubicBezTo>
                    <a:pt x="201" y="56"/>
                    <a:pt x="253" y="36"/>
                    <a:pt x="312" y="24"/>
                  </a:cubicBezTo>
                  <a:cubicBezTo>
                    <a:pt x="320" y="16"/>
                    <a:pt x="336" y="0"/>
                    <a:pt x="336"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0" name="Freeform 14"/>
            <p:cNvSpPr>
              <a:spLocks/>
            </p:cNvSpPr>
            <p:nvPr/>
          </p:nvSpPr>
          <p:spPr bwMode="auto">
            <a:xfrm>
              <a:off x="1912" y="2177"/>
              <a:ext cx="344" cy="388"/>
            </a:xfrm>
            <a:custGeom>
              <a:avLst/>
              <a:gdLst>
                <a:gd name="T0" fmla="*/ 32 w 344"/>
                <a:gd name="T1" fmla="*/ 44 h 388"/>
                <a:gd name="T2" fmla="*/ 16 w 344"/>
                <a:gd name="T3" fmla="*/ 100 h 388"/>
                <a:gd name="T4" fmla="*/ 0 w 344"/>
                <a:gd name="T5" fmla="*/ 148 h 388"/>
                <a:gd name="T6" fmla="*/ 8 w 344"/>
                <a:gd name="T7" fmla="*/ 244 h 388"/>
                <a:gd name="T8" fmla="*/ 232 w 344"/>
                <a:gd name="T9" fmla="*/ 308 h 388"/>
                <a:gd name="T10" fmla="*/ 344 w 344"/>
                <a:gd name="T11" fmla="*/ 388 h 388"/>
              </a:gdLst>
              <a:ahLst/>
              <a:cxnLst>
                <a:cxn ang="0">
                  <a:pos x="T0" y="T1"/>
                </a:cxn>
                <a:cxn ang="0">
                  <a:pos x="T2" y="T3"/>
                </a:cxn>
                <a:cxn ang="0">
                  <a:pos x="T4" y="T5"/>
                </a:cxn>
                <a:cxn ang="0">
                  <a:pos x="T6" y="T7"/>
                </a:cxn>
                <a:cxn ang="0">
                  <a:pos x="T8" y="T9"/>
                </a:cxn>
                <a:cxn ang="0">
                  <a:pos x="T10" y="T11"/>
                </a:cxn>
              </a:cxnLst>
              <a:rect l="0" t="0" r="r" b="b"/>
              <a:pathLst>
                <a:path w="344" h="388">
                  <a:moveTo>
                    <a:pt x="32" y="44"/>
                  </a:moveTo>
                  <a:cubicBezTo>
                    <a:pt x="5" y="125"/>
                    <a:pt x="46" y="0"/>
                    <a:pt x="16" y="100"/>
                  </a:cubicBezTo>
                  <a:cubicBezTo>
                    <a:pt x="11" y="116"/>
                    <a:pt x="0" y="148"/>
                    <a:pt x="0" y="148"/>
                  </a:cubicBezTo>
                  <a:cubicBezTo>
                    <a:pt x="3" y="180"/>
                    <a:pt x="2" y="213"/>
                    <a:pt x="8" y="244"/>
                  </a:cubicBezTo>
                  <a:cubicBezTo>
                    <a:pt x="25" y="331"/>
                    <a:pt x="203" y="307"/>
                    <a:pt x="232" y="308"/>
                  </a:cubicBezTo>
                  <a:cubicBezTo>
                    <a:pt x="280" y="324"/>
                    <a:pt x="310" y="354"/>
                    <a:pt x="344" y="38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1" name="Freeform 15"/>
            <p:cNvSpPr>
              <a:spLocks/>
            </p:cNvSpPr>
            <p:nvPr/>
          </p:nvSpPr>
          <p:spPr bwMode="auto">
            <a:xfrm>
              <a:off x="2146" y="2181"/>
              <a:ext cx="158" cy="376"/>
            </a:xfrm>
            <a:custGeom>
              <a:avLst/>
              <a:gdLst>
                <a:gd name="T0" fmla="*/ 22 w 158"/>
                <a:gd name="T1" fmla="*/ 0 h 376"/>
                <a:gd name="T2" fmla="*/ 30 w 158"/>
                <a:gd name="T3" fmla="*/ 168 h 376"/>
                <a:gd name="T4" fmla="*/ 102 w 158"/>
                <a:gd name="T5" fmla="*/ 224 h 376"/>
                <a:gd name="T6" fmla="*/ 126 w 158"/>
                <a:gd name="T7" fmla="*/ 240 h 376"/>
                <a:gd name="T8" fmla="*/ 142 w 158"/>
                <a:gd name="T9" fmla="*/ 264 h 376"/>
                <a:gd name="T10" fmla="*/ 158 w 158"/>
                <a:gd name="T11" fmla="*/ 312 h 376"/>
                <a:gd name="T12" fmla="*/ 150 w 158"/>
                <a:gd name="T13" fmla="*/ 376 h 376"/>
              </a:gdLst>
              <a:ahLst/>
              <a:cxnLst>
                <a:cxn ang="0">
                  <a:pos x="T0" y="T1"/>
                </a:cxn>
                <a:cxn ang="0">
                  <a:pos x="T2" y="T3"/>
                </a:cxn>
                <a:cxn ang="0">
                  <a:pos x="T4" y="T5"/>
                </a:cxn>
                <a:cxn ang="0">
                  <a:pos x="T6" y="T7"/>
                </a:cxn>
                <a:cxn ang="0">
                  <a:pos x="T8" y="T9"/>
                </a:cxn>
                <a:cxn ang="0">
                  <a:pos x="T10" y="T11"/>
                </a:cxn>
                <a:cxn ang="0">
                  <a:pos x="T12" y="T13"/>
                </a:cxn>
              </a:cxnLst>
              <a:rect l="0" t="0" r="r" b="b"/>
              <a:pathLst>
                <a:path w="158" h="376">
                  <a:moveTo>
                    <a:pt x="22" y="0"/>
                  </a:moveTo>
                  <a:cubicBezTo>
                    <a:pt x="16" y="49"/>
                    <a:pt x="0" y="123"/>
                    <a:pt x="30" y="168"/>
                  </a:cubicBezTo>
                  <a:cubicBezTo>
                    <a:pt x="45" y="191"/>
                    <a:pt x="83" y="211"/>
                    <a:pt x="102" y="224"/>
                  </a:cubicBezTo>
                  <a:cubicBezTo>
                    <a:pt x="110" y="229"/>
                    <a:pt x="126" y="240"/>
                    <a:pt x="126" y="240"/>
                  </a:cubicBezTo>
                  <a:cubicBezTo>
                    <a:pt x="131" y="248"/>
                    <a:pt x="138" y="255"/>
                    <a:pt x="142" y="264"/>
                  </a:cubicBezTo>
                  <a:cubicBezTo>
                    <a:pt x="149" y="279"/>
                    <a:pt x="158" y="312"/>
                    <a:pt x="158" y="312"/>
                  </a:cubicBezTo>
                  <a:cubicBezTo>
                    <a:pt x="155" y="333"/>
                    <a:pt x="150" y="376"/>
                    <a:pt x="150" y="376"/>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2" name="Freeform 16"/>
            <p:cNvSpPr>
              <a:spLocks/>
            </p:cNvSpPr>
            <p:nvPr/>
          </p:nvSpPr>
          <p:spPr bwMode="auto">
            <a:xfrm>
              <a:off x="2336" y="2197"/>
              <a:ext cx="296" cy="352"/>
            </a:xfrm>
            <a:custGeom>
              <a:avLst/>
              <a:gdLst>
                <a:gd name="T0" fmla="*/ 296 w 296"/>
                <a:gd name="T1" fmla="*/ 0 h 352"/>
                <a:gd name="T2" fmla="*/ 200 w 296"/>
                <a:gd name="T3" fmla="*/ 56 h 352"/>
                <a:gd name="T4" fmla="*/ 8 w 296"/>
                <a:gd name="T5" fmla="*/ 104 h 352"/>
                <a:gd name="T6" fmla="*/ 32 w 296"/>
                <a:gd name="T7" fmla="*/ 200 h 352"/>
                <a:gd name="T8" fmla="*/ 40 w 296"/>
                <a:gd name="T9" fmla="*/ 224 h 352"/>
                <a:gd name="T10" fmla="*/ 0 w 296"/>
                <a:gd name="T11" fmla="*/ 352 h 352"/>
              </a:gdLst>
              <a:ahLst/>
              <a:cxnLst>
                <a:cxn ang="0">
                  <a:pos x="T0" y="T1"/>
                </a:cxn>
                <a:cxn ang="0">
                  <a:pos x="T2" y="T3"/>
                </a:cxn>
                <a:cxn ang="0">
                  <a:pos x="T4" y="T5"/>
                </a:cxn>
                <a:cxn ang="0">
                  <a:pos x="T6" y="T7"/>
                </a:cxn>
                <a:cxn ang="0">
                  <a:pos x="T8" y="T9"/>
                </a:cxn>
                <a:cxn ang="0">
                  <a:pos x="T10" y="T11"/>
                </a:cxn>
              </a:cxnLst>
              <a:rect l="0" t="0" r="r" b="b"/>
              <a:pathLst>
                <a:path w="296" h="352">
                  <a:moveTo>
                    <a:pt x="296" y="0"/>
                  </a:moveTo>
                  <a:cubicBezTo>
                    <a:pt x="237" y="59"/>
                    <a:pt x="270" y="44"/>
                    <a:pt x="200" y="56"/>
                  </a:cubicBezTo>
                  <a:cubicBezTo>
                    <a:pt x="121" y="50"/>
                    <a:pt x="38" y="15"/>
                    <a:pt x="8" y="104"/>
                  </a:cubicBezTo>
                  <a:cubicBezTo>
                    <a:pt x="19" y="169"/>
                    <a:pt x="11" y="137"/>
                    <a:pt x="32" y="200"/>
                  </a:cubicBezTo>
                  <a:cubicBezTo>
                    <a:pt x="35" y="208"/>
                    <a:pt x="40" y="224"/>
                    <a:pt x="40" y="224"/>
                  </a:cubicBezTo>
                  <a:cubicBezTo>
                    <a:pt x="32" y="323"/>
                    <a:pt x="49" y="303"/>
                    <a:pt x="0" y="352"/>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3" name="Freeform 17"/>
            <p:cNvSpPr>
              <a:spLocks/>
            </p:cNvSpPr>
            <p:nvPr/>
          </p:nvSpPr>
          <p:spPr bwMode="auto">
            <a:xfrm>
              <a:off x="2328" y="2349"/>
              <a:ext cx="392" cy="242"/>
            </a:xfrm>
            <a:custGeom>
              <a:avLst/>
              <a:gdLst>
                <a:gd name="T0" fmla="*/ 392 w 392"/>
                <a:gd name="T1" fmla="*/ 0 h 242"/>
                <a:gd name="T2" fmla="*/ 272 w 392"/>
                <a:gd name="T3" fmla="*/ 24 h 242"/>
                <a:gd name="T4" fmla="*/ 208 w 392"/>
                <a:gd name="T5" fmla="*/ 88 h 242"/>
                <a:gd name="T6" fmla="*/ 104 w 392"/>
                <a:gd name="T7" fmla="*/ 240 h 242"/>
                <a:gd name="T8" fmla="*/ 0 w 392"/>
                <a:gd name="T9" fmla="*/ 240 h 242"/>
              </a:gdLst>
              <a:ahLst/>
              <a:cxnLst>
                <a:cxn ang="0">
                  <a:pos x="T0" y="T1"/>
                </a:cxn>
                <a:cxn ang="0">
                  <a:pos x="T2" y="T3"/>
                </a:cxn>
                <a:cxn ang="0">
                  <a:pos x="T4" y="T5"/>
                </a:cxn>
                <a:cxn ang="0">
                  <a:pos x="T6" y="T7"/>
                </a:cxn>
                <a:cxn ang="0">
                  <a:pos x="T8" y="T9"/>
                </a:cxn>
              </a:cxnLst>
              <a:rect l="0" t="0" r="r" b="b"/>
              <a:pathLst>
                <a:path w="392" h="242">
                  <a:moveTo>
                    <a:pt x="392" y="0"/>
                  </a:moveTo>
                  <a:cubicBezTo>
                    <a:pt x="353" y="13"/>
                    <a:pt x="313" y="18"/>
                    <a:pt x="272" y="24"/>
                  </a:cubicBezTo>
                  <a:cubicBezTo>
                    <a:pt x="247" y="41"/>
                    <a:pt x="221" y="59"/>
                    <a:pt x="208" y="88"/>
                  </a:cubicBezTo>
                  <a:cubicBezTo>
                    <a:pt x="188" y="134"/>
                    <a:pt x="171" y="236"/>
                    <a:pt x="104" y="240"/>
                  </a:cubicBezTo>
                  <a:cubicBezTo>
                    <a:pt x="69" y="242"/>
                    <a:pt x="35" y="240"/>
                    <a:pt x="0" y="24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4" name="Freeform 18"/>
            <p:cNvSpPr>
              <a:spLocks/>
            </p:cNvSpPr>
            <p:nvPr/>
          </p:nvSpPr>
          <p:spPr bwMode="auto">
            <a:xfrm>
              <a:off x="2328" y="2629"/>
              <a:ext cx="416" cy="248"/>
            </a:xfrm>
            <a:custGeom>
              <a:avLst/>
              <a:gdLst>
                <a:gd name="T0" fmla="*/ 416 w 416"/>
                <a:gd name="T1" fmla="*/ 248 h 248"/>
                <a:gd name="T2" fmla="*/ 376 w 416"/>
                <a:gd name="T3" fmla="*/ 136 h 248"/>
                <a:gd name="T4" fmla="*/ 336 w 416"/>
                <a:gd name="T5" fmla="*/ 40 h 248"/>
                <a:gd name="T6" fmla="*/ 312 w 416"/>
                <a:gd name="T7" fmla="*/ 16 h 248"/>
                <a:gd name="T8" fmla="*/ 264 w 416"/>
                <a:gd name="T9" fmla="*/ 0 h 248"/>
                <a:gd name="T10" fmla="*/ 184 w 416"/>
                <a:gd name="T11" fmla="*/ 16 h 248"/>
                <a:gd name="T12" fmla="*/ 136 w 416"/>
                <a:gd name="T13" fmla="*/ 32 h 248"/>
                <a:gd name="T14" fmla="*/ 112 w 416"/>
                <a:gd name="T15" fmla="*/ 40 h 248"/>
                <a:gd name="T16" fmla="*/ 0 w 416"/>
                <a:gd name="T1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248">
                  <a:moveTo>
                    <a:pt x="416" y="248"/>
                  </a:moveTo>
                  <a:cubicBezTo>
                    <a:pt x="407" y="205"/>
                    <a:pt x="393" y="174"/>
                    <a:pt x="376" y="136"/>
                  </a:cubicBezTo>
                  <a:cubicBezTo>
                    <a:pt x="361" y="102"/>
                    <a:pt x="360" y="69"/>
                    <a:pt x="336" y="40"/>
                  </a:cubicBezTo>
                  <a:cubicBezTo>
                    <a:pt x="329" y="31"/>
                    <a:pt x="322" y="21"/>
                    <a:pt x="312" y="16"/>
                  </a:cubicBezTo>
                  <a:cubicBezTo>
                    <a:pt x="297" y="8"/>
                    <a:pt x="264" y="0"/>
                    <a:pt x="264" y="0"/>
                  </a:cubicBezTo>
                  <a:cubicBezTo>
                    <a:pt x="232" y="5"/>
                    <a:pt x="214" y="7"/>
                    <a:pt x="184" y="16"/>
                  </a:cubicBezTo>
                  <a:cubicBezTo>
                    <a:pt x="168" y="21"/>
                    <a:pt x="152" y="27"/>
                    <a:pt x="136" y="32"/>
                  </a:cubicBezTo>
                  <a:cubicBezTo>
                    <a:pt x="128" y="35"/>
                    <a:pt x="112" y="40"/>
                    <a:pt x="112" y="40"/>
                  </a:cubicBezTo>
                  <a:cubicBezTo>
                    <a:pt x="96" y="39"/>
                    <a:pt x="0" y="50"/>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5" name="Freeform 19"/>
            <p:cNvSpPr>
              <a:spLocks/>
            </p:cNvSpPr>
            <p:nvPr/>
          </p:nvSpPr>
          <p:spPr bwMode="auto">
            <a:xfrm>
              <a:off x="2296" y="2637"/>
              <a:ext cx="368" cy="328"/>
            </a:xfrm>
            <a:custGeom>
              <a:avLst/>
              <a:gdLst>
                <a:gd name="T0" fmla="*/ 368 w 368"/>
                <a:gd name="T1" fmla="*/ 328 h 328"/>
                <a:gd name="T2" fmla="*/ 0 w 368"/>
                <a:gd name="T3" fmla="*/ 0 h 328"/>
              </a:gdLst>
              <a:ahLst/>
              <a:cxnLst>
                <a:cxn ang="0">
                  <a:pos x="T0" y="T1"/>
                </a:cxn>
                <a:cxn ang="0">
                  <a:pos x="T2" y="T3"/>
                </a:cxn>
              </a:cxnLst>
              <a:rect l="0" t="0" r="r" b="b"/>
              <a:pathLst>
                <a:path w="368" h="328">
                  <a:moveTo>
                    <a:pt x="368" y="328"/>
                  </a:moveTo>
                  <a:cubicBezTo>
                    <a:pt x="198" y="300"/>
                    <a:pt x="0" y="194"/>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6" name="Freeform 20"/>
            <p:cNvSpPr>
              <a:spLocks/>
            </p:cNvSpPr>
            <p:nvPr/>
          </p:nvSpPr>
          <p:spPr bwMode="auto">
            <a:xfrm>
              <a:off x="2880" y="2216"/>
              <a:ext cx="344" cy="333"/>
            </a:xfrm>
            <a:custGeom>
              <a:avLst/>
              <a:gdLst>
                <a:gd name="T0" fmla="*/ 0 w 344"/>
                <a:gd name="T1" fmla="*/ 13 h 333"/>
                <a:gd name="T2" fmla="*/ 104 w 344"/>
                <a:gd name="T3" fmla="*/ 29 h 333"/>
                <a:gd name="T4" fmla="*/ 296 w 344"/>
                <a:gd name="T5" fmla="*/ 189 h 333"/>
                <a:gd name="T6" fmla="*/ 336 w 344"/>
                <a:gd name="T7" fmla="*/ 285 h 333"/>
                <a:gd name="T8" fmla="*/ 344 w 344"/>
                <a:gd name="T9" fmla="*/ 333 h 333"/>
              </a:gdLst>
              <a:ahLst/>
              <a:cxnLst>
                <a:cxn ang="0">
                  <a:pos x="T0" y="T1"/>
                </a:cxn>
                <a:cxn ang="0">
                  <a:pos x="T2" y="T3"/>
                </a:cxn>
                <a:cxn ang="0">
                  <a:pos x="T4" y="T5"/>
                </a:cxn>
                <a:cxn ang="0">
                  <a:pos x="T6" y="T7"/>
                </a:cxn>
                <a:cxn ang="0">
                  <a:pos x="T8" y="T9"/>
                </a:cxn>
              </a:cxnLst>
              <a:rect l="0" t="0" r="r" b="b"/>
              <a:pathLst>
                <a:path w="344" h="333">
                  <a:moveTo>
                    <a:pt x="0" y="13"/>
                  </a:moveTo>
                  <a:cubicBezTo>
                    <a:pt x="39" y="0"/>
                    <a:pt x="65" y="16"/>
                    <a:pt x="104" y="29"/>
                  </a:cubicBezTo>
                  <a:cubicBezTo>
                    <a:pt x="184" y="56"/>
                    <a:pt x="238" y="131"/>
                    <a:pt x="296" y="189"/>
                  </a:cubicBezTo>
                  <a:cubicBezTo>
                    <a:pt x="321" y="214"/>
                    <a:pt x="325" y="253"/>
                    <a:pt x="336" y="285"/>
                  </a:cubicBezTo>
                  <a:cubicBezTo>
                    <a:pt x="341" y="300"/>
                    <a:pt x="344" y="333"/>
                    <a:pt x="344" y="333"/>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7" name="Freeform 21"/>
            <p:cNvSpPr>
              <a:spLocks/>
            </p:cNvSpPr>
            <p:nvPr/>
          </p:nvSpPr>
          <p:spPr bwMode="auto">
            <a:xfrm>
              <a:off x="2992" y="2157"/>
              <a:ext cx="358" cy="400"/>
            </a:xfrm>
            <a:custGeom>
              <a:avLst/>
              <a:gdLst>
                <a:gd name="T0" fmla="*/ 0 w 358"/>
                <a:gd name="T1" fmla="*/ 0 h 400"/>
                <a:gd name="T2" fmla="*/ 168 w 358"/>
                <a:gd name="T3" fmla="*/ 88 h 400"/>
                <a:gd name="T4" fmla="*/ 216 w 358"/>
                <a:gd name="T5" fmla="*/ 112 h 400"/>
                <a:gd name="T6" fmla="*/ 264 w 358"/>
                <a:gd name="T7" fmla="*/ 152 h 400"/>
                <a:gd name="T8" fmla="*/ 336 w 358"/>
                <a:gd name="T9" fmla="*/ 272 h 400"/>
                <a:gd name="T10" fmla="*/ 272 w 358"/>
                <a:gd name="T11" fmla="*/ 400 h 400"/>
              </a:gdLst>
              <a:ahLst/>
              <a:cxnLst>
                <a:cxn ang="0">
                  <a:pos x="T0" y="T1"/>
                </a:cxn>
                <a:cxn ang="0">
                  <a:pos x="T2" y="T3"/>
                </a:cxn>
                <a:cxn ang="0">
                  <a:pos x="T4" y="T5"/>
                </a:cxn>
                <a:cxn ang="0">
                  <a:pos x="T6" y="T7"/>
                </a:cxn>
                <a:cxn ang="0">
                  <a:pos x="T8" y="T9"/>
                </a:cxn>
                <a:cxn ang="0">
                  <a:pos x="T10" y="T11"/>
                </a:cxn>
              </a:cxnLst>
              <a:rect l="0" t="0" r="r" b="b"/>
              <a:pathLst>
                <a:path w="358" h="400">
                  <a:moveTo>
                    <a:pt x="0" y="0"/>
                  </a:moveTo>
                  <a:cubicBezTo>
                    <a:pt x="54" y="40"/>
                    <a:pt x="109" y="58"/>
                    <a:pt x="168" y="88"/>
                  </a:cubicBezTo>
                  <a:cubicBezTo>
                    <a:pt x="230" y="119"/>
                    <a:pt x="156" y="92"/>
                    <a:pt x="216" y="112"/>
                  </a:cubicBezTo>
                  <a:cubicBezTo>
                    <a:pt x="231" y="127"/>
                    <a:pt x="250" y="136"/>
                    <a:pt x="264" y="152"/>
                  </a:cubicBezTo>
                  <a:cubicBezTo>
                    <a:pt x="297" y="190"/>
                    <a:pt x="309" y="232"/>
                    <a:pt x="336" y="272"/>
                  </a:cubicBezTo>
                  <a:cubicBezTo>
                    <a:pt x="358" y="358"/>
                    <a:pt x="337" y="367"/>
                    <a:pt x="272" y="40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8" name="Freeform 22"/>
            <p:cNvSpPr>
              <a:spLocks/>
            </p:cNvSpPr>
            <p:nvPr/>
          </p:nvSpPr>
          <p:spPr bwMode="auto">
            <a:xfrm>
              <a:off x="3232" y="2205"/>
              <a:ext cx="312" cy="368"/>
            </a:xfrm>
            <a:custGeom>
              <a:avLst/>
              <a:gdLst>
                <a:gd name="T0" fmla="*/ 312 w 312"/>
                <a:gd name="T1" fmla="*/ 0 h 368"/>
                <a:gd name="T2" fmla="*/ 216 w 312"/>
                <a:gd name="T3" fmla="*/ 208 h 368"/>
                <a:gd name="T4" fmla="*/ 168 w 312"/>
                <a:gd name="T5" fmla="*/ 304 h 368"/>
                <a:gd name="T6" fmla="*/ 0 w 312"/>
                <a:gd name="T7" fmla="*/ 368 h 368"/>
              </a:gdLst>
              <a:ahLst/>
              <a:cxnLst>
                <a:cxn ang="0">
                  <a:pos x="T0" y="T1"/>
                </a:cxn>
                <a:cxn ang="0">
                  <a:pos x="T2" y="T3"/>
                </a:cxn>
                <a:cxn ang="0">
                  <a:pos x="T4" y="T5"/>
                </a:cxn>
                <a:cxn ang="0">
                  <a:pos x="T6" y="T7"/>
                </a:cxn>
              </a:cxnLst>
              <a:rect l="0" t="0" r="r" b="b"/>
              <a:pathLst>
                <a:path w="312" h="368">
                  <a:moveTo>
                    <a:pt x="312" y="0"/>
                  </a:moveTo>
                  <a:cubicBezTo>
                    <a:pt x="298" y="82"/>
                    <a:pt x="269" y="145"/>
                    <a:pt x="216" y="208"/>
                  </a:cubicBezTo>
                  <a:cubicBezTo>
                    <a:pt x="192" y="236"/>
                    <a:pt x="196" y="279"/>
                    <a:pt x="168" y="304"/>
                  </a:cubicBezTo>
                  <a:cubicBezTo>
                    <a:pt x="130" y="337"/>
                    <a:pt x="49" y="368"/>
                    <a:pt x="0" y="36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9" name="Freeform 23"/>
            <p:cNvSpPr>
              <a:spLocks/>
            </p:cNvSpPr>
            <p:nvPr/>
          </p:nvSpPr>
          <p:spPr bwMode="auto">
            <a:xfrm>
              <a:off x="3224" y="2592"/>
              <a:ext cx="512" cy="181"/>
            </a:xfrm>
            <a:custGeom>
              <a:avLst/>
              <a:gdLst>
                <a:gd name="T0" fmla="*/ 512 w 512"/>
                <a:gd name="T1" fmla="*/ 181 h 181"/>
                <a:gd name="T2" fmla="*/ 408 w 512"/>
                <a:gd name="T3" fmla="*/ 69 h 181"/>
                <a:gd name="T4" fmla="*/ 312 w 512"/>
                <a:gd name="T5" fmla="*/ 29 h 181"/>
                <a:gd name="T6" fmla="*/ 0 w 512"/>
                <a:gd name="T7" fmla="*/ 5 h 181"/>
              </a:gdLst>
              <a:ahLst/>
              <a:cxnLst>
                <a:cxn ang="0">
                  <a:pos x="T0" y="T1"/>
                </a:cxn>
                <a:cxn ang="0">
                  <a:pos x="T2" y="T3"/>
                </a:cxn>
                <a:cxn ang="0">
                  <a:pos x="T4" y="T5"/>
                </a:cxn>
                <a:cxn ang="0">
                  <a:pos x="T6" y="T7"/>
                </a:cxn>
              </a:cxnLst>
              <a:rect l="0" t="0" r="r" b="b"/>
              <a:pathLst>
                <a:path w="512" h="181">
                  <a:moveTo>
                    <a:pt x="512" y="181"/>
                  </a:moveTo>
                  <a:cubicBezTo>
                    <a:pt x="475" y="156"/>
                    <a:pt x="452" y="84"/>
                    <a:pt x="408" y="69"/>
                  </a:cubicBezTo>
                  <a:cubicBezTo>
                    <a:pt x="374" y="58"/>
                    <a:pt x="347" y="41"/>
                    <a:pt x="312" y="29"/>
                  </a:cubicBezTo>
                  <a:cubicBezTo>
                    <a:pt x="224" y="0"/>
                    <a:pt x="92" y="5"/>
                    <a:pt x="0" y="5"/>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0" name="Freeform 24"/>
            <p:cNvSpPr>
              <a:spLocks/>
            </p:cNvSpPr>
            <p:nvPr/>
          </p:nvSpPr>
          <p:spPr bwMode="auto">
            <a:xfrm>
              <a:off x="3184" y="2612"/>
              <a:ext cx="480" cy="449"/>
            </a:xfrm>
            <a:custGeom>
              <a:avLst/>
              <a:gdLst>
                <a:gd name="T0" fmla="*/ 464 w 480"/>
                <a:gd name="T1" fmla="*/ 449 h 449"/>
                <a:gd name="T2" fmla="*/ 400 w 480"/>
                <a:gd name="T3" fmla="*/ 353 h 449"/>
                <a:gd name="T4" fmla="*/ 160 w 480"/>
                <a:gd name="T5" fmla="*/ 169 h 449"/>
                <a:gd name="T6" fmla="*/ 144 w 480"/>
                <a:gd name="T7" fmla="*/ 105 h 449"/>
                <a:gd name="T8" fmla="*/ 0 w 480"/>
                <a:gd name="T9" fmla="*/ 17 h 449"/>
                <a:gd name="T10" fmla="*/ 32 w 480"/>
                <a:gd name="T11" fmla="*/ 1 h 449"/>
              </a:gdLst>
              <a:ahLst/>
              <a:cxnLst>
                <a:cxn ang="0">
                  <a:pos x="T0" y="T1"/>
                </a:cxn>
                <a:cxn ang="0">
                  <a:pos x="T2" y="T3"/>
                </a:cxn>
                <a:cxn ang="0">
                  <a:pos x="T4" y="T5"/>
                </a:cxn>
                <a:cxn ang="0">
                  <a:pos x="T6" y="T7"/>
                </a:cxn>
                <a:cxn ang="0">
                  <a:pos x="T8" y="T9"/>
                </a:cxn>
                <a:cxn ang="0">
                  <a:pos x="T10" y="T11"/>
                </a:cxn>
              </a:cxnLst>
              <a:rect l="0" t="0" r="r" b="b"/>
              <a:pathLst>
                <a:path w="480" h="449">
                  <a:moveTo>
                    <a:pt x="464" y="449"/>
                  </a:moveTo>
                  <a:cubicBezTo>
                    <a:pt x="480" y="402"/>
                    <a:pt x="436" y="378"/>
                    <a:pt x="400" y="353"/>
                  </a:cubicBezTo>
                  <a:cubicBezTo>
                    <a:pt x="316" y="294"/>
                    <a:pt x="220" y="259"/>
                    <a:pt x="160" y="169"/>
                  </a:cubicBezTo>
                  <a:cubicBezTo>
                    <a:pt x="159" y="163"/>
                    <a:pt x="151" y="116"/>
                    <a:pt x="144" y="105"/>
                  </a:cubicBezTo>
                  <a:cubicBezTo>
                    <a:pt x="113" y="58"/>
                    <a:pt x="44" y="47"/>
                    <a:pt x="0" y="17"/>
                  </a:cubicBezTo>
                  <a:cubicBezTo>
                    <a:pt x="26" y="0"/>
                    <a:pt x="14" y="1"/>
                    <a:pt x="32" y="1"/>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1" name="Freeform 25"/>
            <p:cNvSpPr>
              <a:spLocks/>
            </p:cNvSpPr>
            <p:nvPr/>
          </p:nvSpPr>
          <p:spPr bwMode="auto">
            <a:xfrm>
              <a:off x="2896" y="2597"/>
              <a:ext cx="280" cy="488"/>
            </a:xfrm>
            <a:custGeom>
              <a:avLst/>
              <a:gdLst>
                <a:gd name="T0" fmla="*/ 0 w 280"/>
                <a:gd name="T1" fmla="*/ 488 h 488"/>
                <a:gd name="T2" fmla="*/ 112 w 280"/>
                <a:gd name="T3" fmla="*/ 256 h 488"/>
                <a:gd name="T4" fmla="*/ 112 w 280"/>
                <a:gd name="T5" fmla="*/ 168 h 488"/>
                <a:gd name="T6" fmla="*/ 256 w 280"/>
                <a:gd name="T7" fmla="*/ 40 h 488"/>
                <a:gd name="T8" fmla="*/ 280 w 280"/>
                <a:gd name="T9" fmla="*/ 0 h 488"/>
              </a:gdLst>
              <a:ahLst/>
              <a:cxnLst>
                <a:cxn ang="0">
                  <a:pos x="T0" y="T1"/>
                </a:cxn>
                <a:cxn ang="0">
                  <a:pos x="T2" y="T3"/>
                </a:cxn>
                <a:cxn ang="0">
                  <a:pos x="T4" y="T5"/>
                </a:cxn>
                <a:cxn ang="0">
                  <a:pos x="T6" y="T7"/>
                </a:cxn>
                <a:cxn ang="0">
                  <a:pos x="T8" y="T9"/>
                </a:cxn>
              </a:cxnLst>
              <a:rect l="0" t="0" r="r" b="b"/>
              <a:pathLst>
                <a:path w="280" h="488">
                  <a:moveTo>
                    <a:pt x="0" y="488"/>
                  </a:moveTo>
                  <a:cubicBezTo>
                    <a:pt x="74" y="414"/>
                    <a:pt x="99" y="362"/>
                    <a:pt x="112" y="256"/>
                  </a:cubicBezTo>
                  <a:cubicBezTo>
                    <a:pt x="105" y="216"/>
                    <a:pt x="98" y="206"/>
                    <a:pt x="112" y="168"/>
                  </a:cubicBezTo>
                  <a:cubicBezTo>
                    <a:pt x="127" y="127"/>
                    <a:pt x="219" y="65"/>
                    <a:pt x="256" y="40"/>
                  </a:cubicBezTo>
                  <a:cubicBezTo>
                    <a:pt x="275" y="11"/>
                    <a:pt x="268" y="25"/>
                    <a:pt x="28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2" name="Freeform 26"/>
            <p:cNvSpPr>
              <a:spLocks/>
            </p:cNvSpPr>
            <p:nvPr/>
          </p:nvSpPr>
          <p:spPr bwMode="auto">
            <a:xfrm>
              <a:off x="2835" y="2581"/>
              <a:ext cx="341" cy="19"/>
            </a:xfrm>
            <a:custGeom>
              <a:avLst/>
              <a:gdLst>
                <a:gd name="T0" fmla="*/ 37 w 341"/>
                <a:gd name="T1" fmla="*/ 0 h 19"/>
                <a:gd name="T2" fmla="*/ 189 w 341"/>
                <a:gd name="T3" fmla="*/ 0 h 19"/>
                <a:gd name="T4" fmla="*/ 341 w 341"/>
                <a:gd name="T5" fmla="*/ 8 h 19"/>
              </a:gdLst>
              <a:ahLst/>
              <a:cxnLst>
                <a:cxn ang="0">
                  <a:pos x="T0" y="T1"/>
                </a:cxn>
                <a:cxn ang="0">
                  <a:pos x="T2" y="T3"/>
                </a:cxn>
                <a:cxn ang="0">
                  <a:pos x="T4" y="T5"/>
                </a:cxn>
              </a:cxnLst>
              <a:rect l="0" t="0" r="r" b="b"/>
              <a:pathLst>
                <a:path w="341" h="19">
                  <a:moveTo>
                    <a:pt x="37" y="0"/>
                  </a:moveTo>
                  <a:cubicBezTo>
                    <a:pt x="188" y="19"/>
                    <a:pt x="0" y="0"/>
                    <a:pt x="189" y="0"/>
                  </a:cubicBezTo>
                  <a:cubicBezTo>
                    <a:pt x="240" y="0"/>
                    <a:pt x="290" y="8"/>
                    <a:pt x="341" y="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60609" name="Rectangle 33"/>
          <p:cNvSpPr>
            <a:spLocks noChangeArrowheads="1"/>
          </p:cNvSpPr>
          <p:nvPr/>
        </p:nvSpPr>
        <p:spPr bwMode="auto">
          <a:xfrm>
            <a:off x="120650" y="6477000"/>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a:t>Ukrainitz</a:t>
            </a:r>
            <a:r>
              <a:rPr lang="en-US" sz="1400" b="0" dirty="0"/>
              <a:t> &amp;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42</a:t>
            </a:fld>
            <a:endParaRPr kumimoji="0" lang="en-US" dirty="0"/>
          </a:p>
        </p:txBody>
      </p:sp>
    </p:spTree>
    <p:extLst>
      <p:ext uri="{BB962C8B-B14F-4D97-AF65-F5344CB8AC3E}">
        <p14:creationId xmlns:p14="http://schemas.microsoft.com/office/powerpoint/2010/main" val="1581800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Non-maximum suppression</a:t>
            </a:r>
            <a:endParaRPr lang="en-US" dirty="0"/>
          </a:p>
        </p:txBody>
      </p:sp>
      <p:sp>
        <p:nvSpPr>
          <p:cNvPr id="3" name="Content Placeholder 2"/>
          <p:cNvSpPr>
            <a:spLocks noGrp="1"/>
          </p:cNvSpPr>
          <p:nvPr>
            <p:ph idx="1"/>
          </p:nvPr>
        </p:nvSpPr>
        <p:spPr/>
        <p:txBody>
          <a:bodyPr/>
          <a:lstStyle/>
          <a:p>
            <a:r>
              <a:rPr lang="en-US" dirty="0" smtClean="0"/>
              <a:t>Using non-maximum suppression such as mean shift to find the modes.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3505200" cy="3124200"/>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971800"/>
            <a:ext cx="3429000" cy="3124200"/>
          </a:xfrm>
          <a:prstGeom prst="rect">
            <a:avLst/>
          </a:prstGeom>
          <a:noFill/>
          <a:ln>
            <a:noFill/>
          </a:ln>
        </p:spPr>
      </p:pic>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43</a:t>
            </a:fld>
            <a:endParaRPr kumimoji="0" lang="en-US" dirty="0"/>
          </a:p>
        </p:txBody>
      </p:sp>
    </p:spTree>
    <p:extLst>
      <p:ext uri="{BB962C8B-B14F-4D97-AF65-F5344CB8AC3E}">
        <p14:creationId xmlns:p14="http://schemas.microsoft.com/office/powerpoint/2010/main" val="13377554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Successfully re-implement HOG descriptor.</a:t>
            </a:r>
          </a:p>
          <a:p>
            <a:r>
              <a:rPr lang="en-US" dirty="0" smtClean="0"/>
              <a:t>Propose the Spatial Selective Approach which take advantages of less informative center region of image window.</a:t>
            </a:r>
          </a:p>
          <a:p>
            <a:r>
              <a:rPr lang="en-US" dirty="0" smtClean="0"/>
              <a:t>Multi-level has more information about </a:t>
            </a:r>
            <a:r>
              <a:rPr lang="en-US" dirty="0" smtClean="0"/>
              <a:t>shape </a:t>
            </a:r>
            <a:r>
              <a:rPr lang="en-US" dirty="0" smtClean="0"/>
              <a:t>of object</a:t>
            </a:r>
            <a:r>
              <a:rPr lang="en-US" dirty="0" smtClean="0"/>
              <a:t>.</a:t>
            </a:r>
          </a:p>
          <a:p>
            <a:r>
              <a:rPr lang="en-US" dirty="0" smtClean="0"/>
              <a:t>It is general model, and can apply to any object.</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44</a:t>
            </a:fld>
            <a:endParaRPr kumimoji="0" lang="en-US" dirty="0"/>
          </a:p>
        </p:txBody>
      </p:sp>
    </p:spTree>
    <p:extLst>
      <p:ext uri="{BB962C8B-B14F-4D97-AF65-F5344CB8AC3E}">
        <p14:creationId xmlns:p14="http://schemas.microsoft.com/office/powerpoint/2010/main" val="1479985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Non-uniform grid of points.</a:t>
            </a:r>
          </a:p>
          <a:p>
            <a:r>
              <a:rPr lang="en-US" dirty="0" smtClean="0"/>
              <a:t>Combination of Spatial Selective and Multi-level approach.</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45</a:t>
            </a:fld>
            <a:endParaRPr kumimoji="0" lang="en-US" dirty="0"/>
          </a:p>
        </p:txBody>
      </p:sp>
    </p:spTree>
    <p:extLst>
      <p:ext uri="{BB962C8B-B14F-4D97-AF65-F5344CB8AC3E}">
        <p14:creationId xmlns:p14="http://schemas.microsoft.com/office/powerpoint/2010/main" val="1451462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Non-uniform grid of points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1676400"/>
            <a:ext cx="68484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46</a:t>
            </a:fld>
            <a:endParaRPr kumimoji="0" lang="en-US" dirty="0"/>
          </a:p>
        </p:txBody>
      </p:sp>
    </p:spTree>
    <p:extLst>
      <p:ext uri="{BB962C8B-B14F-4D97-AF65-F5344CB8AC3E}">
        <p14:creationId xmlns:p14="http://schemas.microsoft.com/office/powerpoint/2010/main" val="3262889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a:bodyPr>
          <a:lstStyle/>
          <a:p>
            <a:r>
              <a:rPr lang="en-US" dirty="0" smtClean="0"/>
              <a:t> N.  </a:t>
            </a:r>
            <a:r>
              <a:rPr lang="en-US" dirty="0" err="1" smtClean="0"/>
              <a:t>Dalal</a:t>
            </a:r>
            <a:r>
              <a:rPr lang="en-US" dirty="0" smtClean="0"/>
              <a:t>  and  B.  </a:t>
            </a:r>
            <a:r>
              <a:rPr lang="en-US" dirty="0" err="1" smtClean="0"/>
              <a:t>Triggs</a:t>
            </a:r>
            <a:r>
              <a:rPr lang="en-US" dirty="0" smtClean="0"/>
              <a:t>,  “Histograms  of  oriented  gradients  for human  detection,”  in  IEEE  Conference  on  Computer  Vision  and Pattern Recognition, 2005.</a:t>
            </a:r>
          </a:p>
          <a:p>
            <a:r>
              <a:rPr lang="en-US" dirty="0" smtClean="0"/>
              <a:t> </a:t>
            </a:r>
            <a:r>
              <a:rPr lang="en-US" dirty="0" err="1" smtClean="0"/>
              <a:t>Subhransu</a:t>
            </a:r>
            <a:r>
              <a:rPr lang="en-US" dirty="0" smtClean="0"/>
              <a:t>  </a:t>
            </a:r>
            <a:r>
              <a:rPr lang="en-US" dirty="0" err="1" smtClean="0"/>
              <a:t>Maji</a:t>
            </a:r>
            <a:r>
              <a:rPr lang="en-US" dirty="0" smtClean="0"/>
              <a:t>  et  al.  Classification  using  Intersection  Kernel  Support Vector   Machines   is   Efficient.   IEEE   Computer   Vision   and   Pattern Recognition 2008</a:t>
            </a:r>
          </a:p>
          <a:p>
            <a:r>
              <a:rPr lang="en-US" dirty="0" smtClean="0"/>
              <a:t> C. Harris and M. Stephens.  A combined corner and edge detector.  In </a:t>
            </a:r>
            <a:r>
              <a:rPr lang="en-US" dirty="0" err="1" smtClean="0"/>
              <a:t>Alvey</a:t>
            </a:r>
            <a:r>
              <a:rPr lang="en-US" dirty="0"/>
              <a:t> </a:t>
            </a:r>
            <a:r>
              <a:rPr lang="en-US" dirty="0" smtClean="0"/>
              <a:t>Vision Conference, pages 147–151, 1988.</a:t>
            </a:r>
          </a:p>
          <a:p>
            <a:r>
              <a:rPr lang="en-US" dirty="0" smtClean="0"/>
              <a:t> D.  G.  Lowe.    Distinctive  image  features  from  scale-invariant  </a:t>
            </a:r>
            <a:r>
              <a:rPr lang="en-US" dirty="0" err="1" smtClean="0"/>
              <a:t>keypoints</a:t>
            </a:r>
            <a:r>
              <a:rPr lang="en-US" dirty="0" smtClean="0"/>
              <a:t>. </a:t>
            </a:r>
            <a:r>
              <a:rPr lang="en-US" smtClean="0"/>
              <a:t>International </a:t>
            </a:r>
            <a:r>
              <a:rPr lang="en-US" dirty="0" smtClean="0"/>
              <a:t>Journal of Computer Vision, 60(2):91–110, 2004. </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47</a:t>
            </a:fld>
            <a:endParaRPr kumimoji="0" lang="en-US" dirty="0"/>
          </a:p>
        </p:txBody>
      </p:sp>
    </p:spTree>
    <p:extLst>
      <p:ext uri="{BB962C8B-B14F-4D97-AF65-F5344CB8AC3E}">
        <p14:creationId xmlns:p14="http://schemas.microsoft.com/office/powerpoint/2010/main" val="3722746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Scan image at all positions and scales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133600"/>
            <a:ext cx="4122738" cy="294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81200"/>
            <a:ext cx="748209" cy="143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663" y="3737371"/>
            <a:ext cx="724546"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2051" idx="1"/>
          </p:cNvCxnSpPr>
          <p:nvPr/>
        </p:nvCxnSpPr>
        <p:spPr>
          <a:xfrm flipV="1">
            <a:off x="2438400" y="2700632"/>
            <a:ext cx="2895600" cy="1187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a:endCxn id="2052" idx="1"/>
          </p:cNvCxnSpPr>
          <p:nvPr/>
        </p:nvCxnSpPr>
        <p:spPr>
          <a:xfrm>
            <a:off x="3962400" y="3737371"/>
            <a:ext cx="1395263" cy="7221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6934200" y="30480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Object/Non-object classifier</a:t>
            </a:r>
            <a:endParaRPr lang="en-US" dirty="0"/>
          </a:p>
        </p:txBody>
      </p:sp>
      <p:cxnSp>
        <p:nvCxnSpPr>
          <p:cNvPr id="10" name="Straight Arrow Connector 9"/>
          <p:cNvCxnSpPr>
            <a:endCxn id="8" idx="1"/>
          </p:cNvCxnSpPr>
          <p:nvPr/>
        </p:nvCxnSpPr>
        <p:spPr>
          <a:xfrm>
            <a:off x="6082209" y="2700632"/>
            <a:ext cx="851991" cy="8045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endCxn id="8" idx="1"/>
          </p:cNvCxnSpPr>
          <p:nvPr/>
        </p:nvCxnSpPr>
        <p:spPr>
          <a:xfrm flipV="1">
            <a:off x="6082209" y="3505200"/>
            <a:ext cx="851991" cy="9542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48</a:t>
            </a:fld>
            <a:endParaRPr kumimoji="0" lang="en-US" dirty="0"/>
          </a:p>
        </p:txBody>
      </p:sp>
    </p:spTree>
    <p:extLst>
      <p:ext uri="{BB962C8B-B14F-4D97-AF65-F5344CB8AC3E}">
        <p14:creationId xmlns:p14="http://schemas.microsoft.com/office/powerpoint/2010/main" val="1421084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Miss rate = 1 – recall </a:t>
                </a:r>
                <a14:m>
                  <m:oMath xmlns:m="http://schemas.openxmlformats.org/officeDocument/2006/math">
                    <m:r>
                      <a:rPr lang="en-US" i="1" smtClean="0">
                        <a:latin typeface="Cambria Math"/>
                      </a:rPr>
                      <m:t>=</m:t>
                    </m:r>
                    <m:f>
                      <m:fPr>
                        <m:ctrlPr>
                          <a:rPr lang="en-US" i="1" smtClean="0">
                            <a:latin typeface="Cambria Math"/>
                          </a:rPr>
                        </m:ctrlPr>
                      </m:fPr>
                      <m:num>
                        <m:r>
                          <a:rPr lang="en-US" b="0" i="1" smtClean="0">
                            <a:latin typeface="Cambria Math"/>
                          </a:rPr>
                          <m:t>𝑓𝑛</m:t>
                        </m:r>
                      </m:num>
                      <m:den>
                        <m:r>
                          <a:rPr lang="en-US" b="0" i="1" smtClean="0">
                            <a:latin typeface="Cambria Math"/>
                          </a:rPr>
                          <m:t>𝑡𝑝</m:t>
                        </m:r>
                        <m:r>
                          <a:rPr lang="en-US" b="0" i="1" smtClean="0">
                            <a:latin typeface="Cambria Math"/>
                          </a:rPr>
                          <m:t>+</m:t>
                        </m:r>
                        <m:r>
                          <a:rPr lang="en-US" b="0" i="1" smtClean="0">
                            <a:latin typeface="Cambria Math"/>
                          </a:rPr>
                          <m:t>𝑓𝑛</m:t>
                        </m:r>
                      </m:den>
                    </m:f>
                  </m:oMath>
                </a14:m>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49</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519844499"/>
              </p:ext>
            </p:extLst>
          </p:nvPr>
        </p:nvGraphicFramePr>
        <p:xfrm>
          <a:off x="762000" y="2057400"/>
          <a:ext cx="6096000" cy="13716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2400" dirty="0"/>
                    </a:p>
                  </a:txBody>
                  <a:tcPr/>
                </a:tc>
                <a:tc>
                  <a:txBody>
                    <a:bodyPr/>
                    <a:lstStyle/>
                    <a:p>
                      <a:r>
                        <a:rPr lang="en-US" sz="2400" dirty="0" smtClean="0"/>
                        <a:t>True</a:t>
                      </a:r>
                      <a:endParaRPr lang="en-US" sz="2400" dirty="0"/>
                    </a:p>
                  </a:txBody>
                  <a:tcPr/>
                </a:tc>
                <a:tc>
                  <a:txBody>
                    <a:bodyPr/>
                    <a:lstStyle/>
                    <a:p>
                      <a:r>
                        <a:rPr lang="en-US" sz="2400" dirty="0" smtClean="0"/>
                        <a:t>False</a:t>
                      </a:r>
                      <a:endParaRPr lang="en-US" sz="2400" dirty="0"/>
                    </a:p>
                  </a:txBody>
                  <a:tcPr/>
                </a:tc>
              </a:tr>
              <a:tr h="370840">
                <a:tc>
                  <a:txBody>
                    <a:bodyPr/>
                    <a:lstStyle/>
                    <a:p>
                      <a:r>
                        <a:rPr lang="en-US" sz="2400" dirty="0" smtClean="0"/>
                        <a:t>True</a:t>
                      </a:r>
                      <a:endParaRPr lang="en-US" sz="2400" dirty="0"/>
                    </a:p>
                  </a:txBody>
                  <a:tcPr/>
                </a:tc>
                <a:tc>
                  <a:txBody>
                    <a:bodyPr/>
                    <a:lstStyle/>
                    <a:p>
                      <a:r>
                        <a:rPr lang="en-US" sz="2400" dirty="0" err="1" smtClean="0"/>
                        <a:t>tp</a:t>
                      </a:r>
                      <a:endParaRPr lang="en-US" sz="2400" dirty="0"/>
                    </a:p>
                  </a:txBody>
                  <a:tcPr/>
                </a:tc>
                <a:tc>
                  <a:txBody>
                    <a:bodyPr/>
                    <a:lstStyle/>
                    <a:p>
                      <a:r>
                        <a:rPr lang="en-US" sz="2400" dirty="0" err="1" smtClean="0"/>
                        <a:t>fn</a:t>
                      </a:r>
                      <a:endParaRPr lang="en-US" sz="2400" dirty="0"/>
                    </a:p>
                  </a:txBody>
                  <a:tcPr/>
                </a:tc>
              </a:tr>
              <a:tr h="370840">
                <a:tc>
                  <a:txBody>
                    <a:bodyPr/>
                    <a:lstStyle/>
                    <a:p>
                      <a:r>
                        <a:rPr lang="en-US" sz="2400" dirty="0" smtClean="0"/>
                        <a:t>False</a:t>
                      </a:r>
                      <a:endParaRPr lang="en-US" sz="2400" dirty="0"/>
                    </a:p>
                  </a:txBody>
                  <a:tcPr/>
                </a:tc>
                <a:tc>
                  <a:txBody>
                    <a:bodyPr/>
                    <a:lstStyle/>
                    <a:p>
                      <a:r>
                        <a:rPr lang="en-US" sz="2400" dirty="0" err="1" smtClean="0"/>
                        <a:t>fp</a:t>
                      </a:r>
                      <a:endParaRPr lang="en-US" sz="2400" dirty="0"/>
                    </a:p>
                  </a:txBody>
                  <a:tcPr/>
                </a:tc>
                <a:tc>
                  <a:txBody>
                    <a:bodyPr/>
                    <a:lstStyle/>
                    <a:p>
                      <a:r>
                        <a:rPr lang="en-US" sz="2400" dirty="0" err="1" smtClean="0"/>
                        <a:t>tn</a:t>
                      </a:r>
                      <a:endParaRPr lang="en-US" sz="2400" dirty="0"/>
                    </a:p>
                  </a:txBody>
                  <a:tcPr/>
                </a:tc>
              </a:tr>
            </a:tbl>
          </a:graphicData>
        </a:graphic>
      </p:graphicFrame>
    </p:spTree>
    <p:extLst>
      <p:ext uri="{BB962C8B-B14F-4D97-AF65-F5344CB8AC3E}">
        <p14:creationId xmlns:p14="http://schemas.microsoft.com/office/powerpoint/2010/main" val="3191921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416421635"/>
              </p:ext>
            </p:extLst>
          </p:nvPr>
        </p:nvGraphicFramePr>
        <p:xfrm>
          <a:off x="471053" y="1219200"/>
          <a:ext cx="7834747" cy="5023974"/>
        </p:xfrm>
        <a:graphic>
          <a:graphicData uri="http://schemas.openxmlformats.org/drawingml/2006/table">
            <a:tbl>
              <a:tblPr firstRow="1" bandRow="1">
                <a:tableStyleId>{5C22544A-7EE6-4342-B048-85BDC9FD1C3A}</a:tableStyleId>
              </a:tblPr>
              <a:tblGrid>
                <a:gridCol w="3186547"/>
                <a:gridCol w="4648200"/>
              </a:tblGrid>
              <a:tr h="1622896">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Huge variation in intra-class.</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Non-constraints illumination.</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5850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Variable appearance and clothing.</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Complex background.</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44257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Occlusions, different scales.</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2" y="1258675"/>
            <a:ext cx="1976438" cy="14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1247437"/>
            <a:ext cx="2000250" cy="14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799" y="2819400"/>
            <a:ext cx="2209801" cy="19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D:\INRIAPerson\INRIAPerson\Train\pos\crop0015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2784791"/>
            <a:ext cx="2198730" cy="201410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INRIAPerson\INRIAPerson\Train\pos\person_and_bike_14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20" y="4857465"/>
            <a:ext cx="2057380" cy="15433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NRIAPerson\INRIAPerson\Train\pos\crop00159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4857464"/>
            <a:ext cx="2196876" cy="154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42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620268" cy="522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50</a:t>
            </a:fld>
            <a:endParaRPr kumimoji="0" lang="en-US" dirty="0"/>
          </a:p>
        </p:txBody>
      </p:sp>
    </p:spTree>
    <p:extLst>
      <p:ext uri="{BB962C8B-B14F-4D97-AF65-F5344CB8AC3E}">
        <p14:creationId xmlns:p14="http://schemas.microsoft.com/office/powerpoint/2010/main" val="996871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a:t>
            </a:r>
            <a:endParaRPr lang="en-US" dirty="0"/>
          </a:p>
        </p:txBody>
      </p:sp>
      <p:sp>
        <p:nvSpPr>
          <p:cNvPr id="3" name="Content Placeholder 2"/>
          <p:cNvSpPr>
            <a:spLocks noGrp="1"/>
          </p:cNvSpPr>
          <p:nvPr>
            <p:ph idx="1"/>
          </p:nvPr>
        </p:nvSpPr>
        <p:spPr>
          <a:xfrm>
            <a:off x="457200" y="990601"/>
            <a:ext cx="7315200" cy="5334000"/>
          </a:xfrm>
        </p:spPr>
        <p:txBody>
          <a:bodyPr/>
          <a:lstStyle/>
          <a:p>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wavelets + </a:t>
            </a:r>
            <a:r>
              <a:rPr lang="en-US" dirty="0" smtClean="0">
                <a:latin typeface="Times New Roman" pitchFamily="18" charset="0"/>
                <a:cs typeface="Times New Roman" pitchFamily="18" charset="0"/>
              </a:rPr>
              <a:t>SVM: </a:t>
            </a:r>
            <a:r>
              <a:rPr lang="en-US" dirty="0" err="1" smtClean="0">
                <a:latin typeface="Times New Roman" pitchFamily="18" charset="0"/>
                <a:cs typeface="Times New Roman" pitchFamily="18" charset="0"/>
              </a:rPr>
              <a:t>Papageorgiou</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&amp; </a:t>
            </a:r>
            <a:r>
              <a:rPr lang="en-US" dirty="0" err="1">
                <a:latin typeface="Times New Roman" pitchFamily="18" charset="0"/>
                <a:cs typeface="Times New Roman" pitchFamily="18" charset="0"/>
              </a:rPr>
              <a:t>Poggio</a:t>
            </a:r>
            <a:r>
              <a:rPr lang="en-US" dirty="0">
                <a:latin typeface="Times New Roman" pitchFamily="18" charset="0"/>
                <a:cs typeface="Times New Roman" pitchFamily="18" charset="0"/>
              </a:rPr>
              <a:t>, 2000; Mohan et al </a:t>
            </a:r>
            <a:r>
              <a:rPr lang="en-US" dirty="0" smtClean="0">
                <a:latin typeface="Times New Roman" pitchFamily="18" charset="0"/>
                <a:cs typeface="Times New Roman" pitchFamily="18" charset="0"/>
              </a:rPr>
              <a:t>2000</a:t>
            </a:r>
          </a:p>
          <a:p>
            <a:r>
              <a:rPr lang="en-US" dirty="0">
                <a:latin typeface="Times New Roman" pitchFamily="18" charset="0"/>
                <a:cs typeface="Times New Roman" pitchFamily="18" charset="0"/>
              </a:rPr>
              <a:t>Rectangular differential features + </a:t>
            </a:r>
            <a:r>
              <a:rPr lang="en-US" dirty="0" err="1" smtClean="0">
                <a:latin typeface="Times New Roman" pitchFamily="18" charset="0"/>
                <a:cs typeface="Times New Roman" pitchFamily="18" charset="0"/>
              </a:rPr>
              <a:t>adaBoost</a:t>
            </a:r>
            <a:r>
              <a:rPr lang="en-US" dirty="0" smtClean="0">
                <a:latin typeface="Times New Roman" pitchFamily="18" charset="0"/>
                <a:cs typeface="Times New Roman" pitchFamily="18" charset="0"/>
              </a:rPr>
              <a:t>: Viola </a:t>
            </a:r>
            <a:r>
              <a:rPr lang="en-US" dirty="0">
                <a:latin typeface="Times New Roman" pitchFamily="18" charset="0"/>
                <a:cs typeface="Times New Roman" pitchFamily="18" charset="0"/>
              </a:rPr>
              <a:t>&amp; Jones, </a:t>
            </a:r>
            <a:r>
              <a:rPr lang="en-US" dirty="0" smtClean="0">
                <a:latin typeface="Times New Roman" pitchFamily="18" charset="0"/>
                <a:cs typeface="Times New Roman" pitchFamily="18" charset="0"/>
              </a:rPr>
              <a:t>2001</a:t>
            </a:r>
          </a:p>
          <a:p>
            <a:r>
              <a:rPr lang="en-US" dirty="0">
                <a:latin typeface="Times New Roman" pitchFamily="18" charset="0"/>
                <a:cs typeface="Times New Roman" pitchFamily="18" charset="0"/>
              </a:rPr>
              <a:t>Model based </a:t>
            </a:r>
            <a:r>
              <a:rPr lang="en-US" dirty="0" smtClean="0">
                <a:latin typeface="Times New Roman" pitchFamily="18" charset="0"/>
                <a:cs typeface="Times New Roman" pitchFamily="18" charset="0"/>
              </a:rPr>
              <a:t>methods: </a:t>
            </a:r>
            <a:r>
              <a:rPr lang="en-US" dirty="0" err="1" smtClean="0">
                <a:latin typeface="Times New Roman" pitchFamily="18" charset="0"/>
                <a:cs typeface="Times New Roman" pitchFamily="18" charset="0"/>
              </a:rPr>
              <a:t>Felzenszwalb</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2008</a:t>
            </a:r>
          </a:p>
          <a:p>
            <a:pPr marL="0" indent="0">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Local Binary Pattern: Wang 2009</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Histogram of Oriented Gradients: </a:t>
            </a:r>
            <a:r>
              <a:rPr lang="en-US" dirty="0" err="1" smtClean="0">
                <a:latin typeface="Times New Roman" pitchFamily="18" charset="0"/>
                <a:cs typeface="Times New Roman" pitchFamily="18" charset="0"/>
              </a:rPr>
              <a:t>Dalal</a:t>
            </a:r>
            <a:r>
              <a:rPr lang="en-US" dirty="0" smtClean="0">
                <a:latin typeface="Times New Roman" pitchFamily="18" charset="0"/>
                <a:cs typeface="Times New Roman" pitchFamily="18" charset="0"/>
              </a:rPr>
              <a:t> and Trigg 2005</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6</a:t>
            </a:fld>
            <a:endParaRPr kumimoji="0"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2" y="9906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62" y="2514600"/>
            <a:ext cx="8001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70827" y="3733800"/>
            <a:ext cx="1403269" cy="646331"/>
          </a:xfrm>
          <a:prstGeom prst="rect">
            <a:avLst/>
          </a:prstGeom>
          <a:noFill/>
        </p:spPr>
        <p:txBody>
          <a:bodyPr wrap="none" rtlCol="0">
            <a:spAutoFit/>
          </a:bodyPr>
          <a:lstStyle/>
          <a:p>
            <a:r>
              <a:rPr lang="en-US" dirty="0" err="1" smtClean="0"/>
              <a:t>Felzenszwalb</a:t>
            </a:r>
            <a:endParaRPr lang="en-US" dirty="0" smtClean="0"/>
          </a:p>
          <a:p>
            <a:r>
              <a:rPr lang="en-US" dirty="0" smtClean="0"/>
              <a:t>CVPR 2008</a:t>
            </a:r>
            <a:endParaRPr lang="en-US" dirty="0"/>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9" y="4104786"/>
            <a:ext cx="1170027" cy="117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70827" y="4689799"/>
            <a:ext cx="1141659" cy="646331"/>
          </a:xfrm>
          <a:prstGeom prst="rect">
            <a:avLst/>
          </a:prstGeom>
          <a:noFill/>
        </p:spPr>
        <p:txBody>
          <a:bodyPr wrap="none" rtlCol="0">
            <a:spAutoFit/>
          </a:bodyPr>
          <a:lstStyle/>
          <a:p>
            <a:r>
              <a:rPr lang="en-US" dirty="0" smtClean="0"/>
              <a:t>Wang </a:t>
            </a:r>
          </a:p>
          <a:p>
            <a:r>
              <a:rPr lang="en-US" dirty="0" smtClean="0"/>
              <a:t>ICCV 2009</a:t>
            </a:r>
            <a:endParaRPr lang="en-US" dirty="0"/>
          </a:p>
        </p:txBody>
      </p:sp>
    </p:spTree>
    <p:extLst>
      <p:ext uri="{BB962C8B-B14F-4D97-AF65-F5344CB8AC3E}">
        <p14:creationId xmlns:p14="http://schemas.microsoft.com/office/powerpoint/2010/main" val="2262996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of Oriented Gradients (HOG)</a:t>
            </a:r>
            <a:endParaRPr lang="en-US" dirty="0"/>
          </a:p>
        </p:txBody>
      </p:sp>
      <p:sp>
        <p:nvSpPr>
          <p:cNvPr id="3" name="Content Placeholder 2"/>
          <p:cNvSpPr>
            <a:spLocks noGrp="1"/>
          </p:cNvSpPr>
          <p:nvPr>
            <p:ph idx="1"/>
          </p:nvPr>
        </p:nvSpPr>
        <p:spPr/>
        <p:txBody>
          <a:bodyPr/>
          <a:lstStyle/>
          <a:p>
            <a:r>
              <a:rPr lang="en-US" dirty="0" smtClean="0"/>
              <a:t>Base on the gradient of pixels.</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7</a:t>
            </a:fld>
            <a:endParaRPr kumimoji="0"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600200"/>
            <a:ext cx="643057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478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8</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64008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6400800"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200808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9</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3" name="Rectangle 52"/>
          <p:cNvSpPr/>
          <p:nvPr/>
        </p:nvSpPr>
        <p:spPr>
          <a:xfrm>
            <a:off x="70104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4" name="TextBox 72"/>
          <p:cNvSpPr txBox="1">
            <a:spLocks noChangeArrowheads="1"/>
          </p:cNvSpPr>
          <p:nvPr/>
        </p:nvSpPr>
        <p:spPr bwMode="auto">
          <a:xfrm>
            <a:off x="7354887"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606735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4TGp_report_diagram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clrMap bg1="lt1" tx1="dk1" bg2="lt2" tx2="dk2" accent1="accent1" accent2="accent2" accent3="accent3" accent4="accent4" accent5="accent5" accent6="accent6" hlink="hlink" folHlink="folHlink"/>
    </a:extraClrScheme>
    <a:extraClrScheme>
      <a:clrScheme name="134TGp_report_diagram 3">
        <a:dk1>
          <a:srgbClr val="23387D"/>
        </a:dk1>
        <a:lt1>
          <a:srgbClr val="FFFFFF"/>
        </a:lt1>
        <a:dk2>
          <a:srgbClr val="1A3D97"/>
        </a:dk2>
        <a:lt2>
          <a:srgbClr val="DDDDDD"/>
        </a:lt2>
        <a:accent1>
          <a:srgbClr val="6E51A7"/>
        </a:accent1>
        <a:accent2>
          <a:srgbClr val="8C8EE0"/>
        </a:accent2>
        <a:accent3>
          <a:srgbClr val="FFFFFF"/>
        </a:accent3>
        <a:accent4>
          <a:srgbClr val="1C2E6A"/>
        </a:accent4>
        <a:accent5>
          <a:srgbClr val="BAB3D0"/>
        </a:accent5>
        <a:accent6>
          <a:srgbClr val="7E80CB"/>
        </a:accent6>
        <a:hlink>
          <a:srgbClr val="96B1E6"/>
        </a:hlink>
        <a:folHlink>
          <a:srgbClr val="7BB3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cdb2004134l</Template>
  <TotalTime>12040</TotalTime>
  <Words>1532</Words>
  <Application>Microsoft Office PowerPoint</Application>
  <PresentationFormat>On-screen Show (4:3)</PresentationFormat>
  <Paragraphs>344</Paragraphs>
  <Slides>50</Slides>
  <Notes>23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134TGp_report_diagram</vt:lpstr>
      <vt:lpstr>Image</vt:lpstr>
      <vt:lpstr>Equation</vt:lpstr>
      <vt:lpstr>Pedestrian Detection and Localization</vt:lpstr>
      <vt:lpstr>Outline</vt:lpstr>
      <vt:lpstr>Problem statement</vt:lpstr>
      <vt:lpstr>Applications</vt:lpstr>
      <vt:lpstr>Challenges</vt:lpstr>
      <vt:lpstr>Existing approaches</vt:lpstr>
      <vt:lpstr>Histogram of Oriented Gradients (HOG)</vt:lpstr>
      <vt:lpstr>Histogram of Oriented Gradients Review</vt:lpstr>
      <vt:lpstr>Histogram of Oriented Gradients Review</vt:lpstr>
      <vt:lpstr>Histogram of Oriented Gradients Review</vt:lpstr>
      <vt:lpstr>Histogram of Oriented Gradients Review</vt:lpstr>
      <vt:lpstr>SVM Review</vt:lpstr>
      <vt:lpstr>Motivation of choosing HOG</vt:lpstr>
      <vt:lpstr>Contributions</vt:lpstr>
      <vt:lpstr>Dataset</vt:lpstr>
      <vt:lpstr>Dataset</vt:lpstr>
      <vt:lpstr>Overview of methodology</vt:lpstr>
      <vt:lpstr>Learning Phase</vt:lpstr>
      <vt:lpstr>Detection Phase</vt:lpstr>
      <vt:lpstr>Result of re-implementation</vt:lpstr>
      <vt:lpstr>Examples</vt:lpstr>
      <vt:lpstr>Contributions</vt:lpstr>
      <vt:lpstr>Spatial Selective Approach</vt:lpstr>
      <vt:lpstr>Spatial Selective Approach</vt:lpstr>
      <vt:lpstr>Result Spatial Selective Method</vt:lpstr>
      <vt:lpstr>Vector Length v.s Speed</vt:lpstr>
      <vt:lpstr>Examples</vt:lpstr>
      <vt:lpstr>Multi-level Approach</vt:lpstr>
      <vt:lpstr>Multi-level Approach</vt:lpstr>
      <vt:lpstr>Result(cont…)</vt:lpstr>
      <vt:lpstr>Feature vector length v.s Time</vt:lpstr>
      <vt:lpstr>Examples</vt:lpstr>
      <vt:lpstr>Examples (cont)</vt:lpstr>
      <vt:lpstr>Fusion Algorithm – Mean Shift</vt:lpstr>
      <vt:lpstr>Mean shift</vt:lpstr>
      <vt:lpstr>Mean shift</vt:lpstr>
      <vt:lpstr>Mean shift</vt:lpstr>
      <vt:lpstr>Mean shift</vt:lpstr>
      <vt:lpstr>Mean shift</vt:lpstr>
      <vt:lpstr>Mean shift</vt:lpstr>
      <vt:lpstr>Mean shift</vt:lpstr>
      <vt:lpstr>Mean shift clustering</vt:lpstr>
      <vt:lpstr>Non-maximum suppression</vt:lpstr>
      <vt:lpstr>Conclusions</vt:lpstr>
      <vt:lpstr>Future work</vt:lpstr>
      <vt:lpstr>Non-uniform grid of points</vt:lpstr>
      <vt:lpstr>References</vt:lpstr>
      <vt:lpstr>Scan image at all positions and scales</vt:lpstr>
      <vt:lpstr>PowerPoint Presentation</vt:lpstr>
      <vt:lpstr>Overview of methodology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pedestrians in static image</dc:title>
  <dc:creator>Linh Dang</dc:creator>
  <cp:lastModifiedBy>Linh Dang</cp:lastModifiedBy>
  <cp:revision>155</cp:revision>
  <dcterms:created xsi:type="dcterms:W3CDTF">2006-08-16T00:00:00Z</dcterms:created>
  <dcterms:modified xsi:type="dcterms:W3CDTF">2011-04-14T07:47:53Z</dcterms:modified>
</cp:coreProperties>
</file>